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Raleway SemiBold"/>
      <p:regular r:id="rId24"/>
      <p:bold r:id="rId25"/>
      <p:italic r:id="rId26"/>
      <p:boldItalic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Roboto Medium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  <p:embeddedFont>
      <p:font typeface="Roboto Mon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regular.fntdata"/><Relationship Id="rId20" Type="http://schemas.openxmlformats.org/officeDocument/2006/relationships/font" Target="fonts/Raleway-regular.fntdata"/><Relationship Id="rId42" Type="http://schemas.openxmlformats.org/officeDocument/2006/relationships/font" Target="fonts/RobotoMono-italic.fntdata"/><Relationship Id="rId41" Type="http://schemas.openxmlformats.org/officeDocument/2006/relationships/font" Target="fonts/RobotoMono-bold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43" Type="http://schemas.openxmlformats.org/officeDocument/2006/relationships/font" Target="fonts/RobotoMono-boldItalic.fntdata"/><Relationship Id="rId24" Type="http://schemas.openxmlformats.org/officeDocument/2006/relationships/font" Target="fonts/RalewaySemiBold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SemiBold-italic.fntdata"/><Relationship Id="rId25" Type="http://schemas.openxmlformats.org/officeDocument/2006/relationships/font" Target="fonts/RalewaySemiBold-bold.fntdata"/><Relationship Id="rId28" Type="http://schemas.openxmlformats.org/officeDocument/2006/relationships/font" Target="fonts/Roboto-regular.fntdata"/><Relationship Id="rId27" Type="http://schemas.openxmlformats.org/officeDocument/2006/relationships/font" Target="fonts/RalewaySemi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33" Type="http://schemas.openxmlformats.org/officeDocument/2006/relationships/font" Target="fonts/RobotoMedium-bold.fntdata"/><Relationship Id="rId10" Type="http://schemas.openxmlformats.org/officeDocument/2006/relationships/slide" Target="slides/slide5.xml"/><Relationship Id="rId32" Type="http://schemas.openxmlformats.org/officeDocument/2006/relationships/font" Target="fonts/RobotoMedium-regular.fntdata"/><Relationship Id="rId13" Type="http://schemas.openxmlformats.org/officeDocument/2006/relationships/slide" Target="slides/slide8.xml"/><Relationship Id="rId35" Type="http://schemas.openxmlformats.org/officeDocument/2006/relationships/font" Target="fonts/RobotoMedium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Medium-italic.fntdata"/><Relationship Id="rId15" Type="http://schemas.openxmlformats.org/officeDocument/2006/relationships/slide" Target="slides/slide10.xml"/><Relationship Id="rId37" Type="http://schemas.openxmlformats.org/officeDocument/2006/relationships/font" Target="fonts/Lato-bold.fntdata"/><Relationship Id="rId14" Type="http://schemas.openxmlformats.org/officeDocument/2006/relationships/slide" Target="slides/slide9.xml"/><Relationship Id="rId36" Type="http://schemas.openxmlformats.org/officeDocument/2006/relationships/font" Target="fonts/Lato-regular.fntdata"/><Relationship Id="rId17" Type="http://schemas.openxmlformats.org/officeDocument/2006/relationships/slide" Target="slides/slide12.xml"/><Relationship Id="rId39" Type="http://schemas.openxmlformats.org/officeDocument/2006/relationships/font" Target="fonts/Lato-boldItalic.fntdata"/><Relationship Id="rId16" Type="http://schemas.openxmlformats.org/officeDocument/2006/relationships/slide" Target="slides/slide11.xml"/><Relationship Id="rId38" Type="http://schemas.openxmlformats.org/officeDocument/2006/relationships/font" Target="fonts/La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6f4992f03e_1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6f4992f03e_1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6f4992f03e_1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6f4992f03e_1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6f4992f03e_1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6f4992f03e_1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6f4992f03e_1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6f4992f03e_1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6f4992f03e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6f4992f03e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f4992f03e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f4992f03e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f4992f03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6f4992f03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Save time, don’t walk through every point.</a:t>
            </a:r>
            <a:br>
              <a:rPr lang="en"/>
            </a:br>
            <a:br>
              <a:rPr lang="en"/>
            </a:br>
            <a:r>
              <a:rPr lang="en"/>
              <a:t>Key point they’re not trained in computer </a:t>
            </a:r>
            <a:r>
              <a:rPr lang="en"/>
              <a:t>science</a:t>
            </a:r>
            <a:r>
              <a:rPr lang="en"/>
              <a:t> – used the the way domestic computing which is *very* different to shared HPC environments, something HPC people get used to.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70caef3c4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70caef3c4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6f4992f03e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6f4992f03e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TB/s a day dat movement problem on slide. Networking 25Gib+   Start with 10 TB, whittle down onto </a:t>
            </a:r>
            <a:r>
              <a:rPr lang="en"/>
              <a:t>the worker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6f4992f03e_1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6f4992f03e_1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6f4992f03e_1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6f4992f03e_1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let this play through, just a few 10s of seconds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6f4992f03e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6f4992f03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6f4992f03e_1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6f4992f03e_1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hyperlink" Target="http://cryonet.nu" TargetMode="External"/><Relationship Id="rId10" Type="http://schemas.openxmlformats.org/officeDocument/2006/relationships/image" Target="../media/image10.png"/><Relationship Id="rId13" Type="http://schemas.openxmlformats.org/officeDocument/2006/relationships/image" Target="../media/image42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rseaa.org/" TargetMode="External"/><Relationship Id="rId4" Type="http://schemas.openxmlformats.org/officeDocument/2006/relationships/hyperlink" Target="https://elifesciences.org/articles/01456" TargetMode="External"/><Relationship Id="rId9" Type="http://schemas.openxmlformats.org/officeDocument/2006/relationships/image" Target="../media/image2.jpg"/><Relationship Id="rId15" Type="http://schemas.openxmlformats.org/officeDocument/2006/relationships/image" Target="../media/image45.png"/><Relationship Id="rId14" Type="http://schemas.openxmlformats.org/officeDocument/2006/relationships/image" Target="../media/image1.png"/><Relationship Id="rId5" Type="http://schemas.openxmlformats.org/officeDocument/2006/relationships/hyperlink" Target="https://elifesciences.org/articles/01456" TargetMode="External"/><Relationship Id="rId6" Type="http://schemas.openxmlformats.org/officeDocument/2006/relationships/hyperlink" Target="https://elifesciences.org/articles/01456" TargetMode="External"/><Relationship Id="rId7" Type="http://schemas.openxmlformats.org/officeDocument/2006/relationships/hyperlink" Target="https://elifesciences.org/articles/01456" TargetMode="External"/><Relationship Id="rId8" Type="http://schemas.openxmlformats.org/officeDocument/2006/relationships/hyperlink" Target="http://sbgrid.org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png"/><Relationship Id="rId4" Type="http://schemas.openxmlformats.org/officeDocument/2006/relationships/hyperlink" Target="https://nsc.liu.se/support/presto/PReSTO_InfraLife_ISB_2022.pdf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Relationship Id="rId4" Type="http://schemas.openxmlformats.org/officeDocument/2006/relationships/hyperlink" Target="https://sbgrid.org/about/history/" TargetMode="External"/><Relationship Id="rId5" Type="http://schemas.openxmlformats.org/officeDocument/2006/relationships/image" Target="../media/image39.png"/><Relationship Id="rId6" Type="http://schemas.openxmlformats.org/officeDocument/2006/relationships/hyperlink" Target="https://www.biogrids.org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cryonet.nu/" TargetMode="External"/><Relationship Id="rId4" Type="http://schemas.openxmlformats.org/officeDocument/2006/relationships/image" Target="../media/image45.png"/><Relationship Id="rId5" Type="http://schemas.openxmlformats.org/officeDocument/2006/relationships/image" Target="../media/image41.jpg"/><Relationship Id="rId6" Type="http://schemas.openxmlformats.org/officeDocument/2006/relationships/image" Target="../media/image3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unsw.edu.au/research/facilities-and-infrastructure/find-a-facility/sbf" TargetMode="External"/><Relationship Id="rId4" Type="http://schemas.openxmlformats.org/officeDocument/2006/relationships/hyperlink" Target="https://www.cryosparc.analytical.unsw.edu.au/" TargetMode="External"/><Relationship Id="rId5" Type="http://schemas.openxmlformats.org/officeDocument/2006/relationships/hyperlink" Target="http://keiran-rowell.github.io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28.png"/><Relationship Id="rId9" Type="http://schemas.openxmlformats.org/officeDocument/2006/relationships/image" Target="../media/image3.png"/><Relationship Id="rId5" Type="http://schemas.openxmlformats.org/officeDocument/2006/relationships/image" Target="../media/image7.jpg"/><Relationship Id="rId6" Type="http://schemas.openxmlformats.org/officeDocument/2006/relationships/hyperlink" Target="https://www.unsw.edu.au/research/facilities-and-infrastructure/mwac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3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gif"/><Relationship Id="rId4" Type="http://schemas.openxmlformats.org/officeDocument/2006/relationships/hyperlink" Target="https://doi.org/10.1039/C8NR09204D" TargetMode="External"/></Relationships>
</file>

<file path=ppt/slides/_rels/slide5.xml.rels><?xml version="1.0" encoding="UTF-8" standalone="yes"?><Relationships xmlns="http://schemas.openxmlformats.org/package/2006/relationships"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9" Type="http://schemas.openxmlformats.org/officeDocument/2006/relationships/hyperlink" Target="http://cryosparc.analytical.unsw.edu.au" TargetMode="External"/><Relationship Id="rId5" Type="http://schemas.openxmlformats.org/officeDocument/2006/relationships/image" Target="../media/image13.png"/><Relationship Id="rId6" Type="http://schemas.openxmlformats.org/officeDocument/2006/relationships/image" Target="../media/image20.png"/><Relationship Id="rId7" Type="http://schemas.openxmlformats.org/officeDocument/2006/relationships/image" Target="../media/image9.png"/><Relationship Id="rId8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0" Type="http://schemas.openxmlformats.org/officeDocument/2006/relationships/image" Target="../media/image32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hyperlink" Target="https://doi.org/10.1038/s41586-023-06691-4" TargetMode="External"/><Relationship Id="rId9" Type="http://schemas.openxmlformats.org/officeDocument/2006/relationships/hyperlink" Target="https://doi.org/10.1038/nature21079" TargetMode="External"/><Relationship Id="rId5" Type="http://schemas.openxmlformats.org/officeDocument/2006/relationships/hyperlink" Target="https://doi.org/10.1038/s41564-025-02065-w" TargetMode="External"/><Relationship Id="rId6" Type="http://schemas.openxmlformats.org/officeDocument/2006/relationships/image" Target="../media/image21.png"/><Relationship Id="rId7" Type="http://schemas.openxmlformats.org/officeDocument/2006/relationships/image" Target="../media/image24.png"/><Relationship Id="rId8" Type="http://schemas.openxmlformats.org/officeDocument/2006/relationships/hyperlink" Target="https://doi.org/10.1038/s41564-025-02082-9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cell.com/cell/issue?pii=S0092-8674(23)X0006-3" TargetMode="External"/><Relationship Id="rId4" Type="http://schemas.openxmlformats.org/officeDocument/2006/relationships/hyperlink" Target="https://youtu.be/OmIhOY8m1y4?si=aj2mgbWFXwRvg7sL" TargetMode="External"/><Relationship Id="rId5" Type="http://schemas.openxmlformats.org/officeDocument/2006/relationships/hyperlink" Target="http://www.youtube.com/watch?v=OmIhOY8m1y4" TargetMode="External"/><Relationship Id="rId6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thermofisher.com/au/en/home/electron-microscopy/life-sciences/cryo-em/solutions.html" TargetMode="External"/><Relationship Id="rId4" Type="http://schemas.openxmlformats.org/officeDocument/2006/relationships/image" Target="../media/image17.jpg"/><Relationship Id="rId5" Type="http://schemas.openxmlformats.org/officeDocument/2006/relationships/image" Target="../media/image25.jpg"/><Relationship Id="rId6" Type="http://schemas.openxmlformats.org/officeDocument/2006/relationships/image" Target="../media/image22.jpg"/><Relationship Id="rId7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20" Type="http://schemas.openxmlformats.org/officeDocument/2006/relationships/hyperlink" Target="https://pncc.labworks.org/team/cryoem-service-centers-working-list" TargetMode="External"/><Relationship Id="rId11" Type="http://schemas.openxmlformats.org/officeDocument/2006/relationships/hyperlink" Target="http://sbgrid.org" TargetMode="External"/><Relationship Id="rId22" Type="http://schemas.openxmlformats.org/officeDocument/2006/relationships/hyperlink" Target="https://lnnano.cnpem.br/en/about-lnnano/" TargetMode="External"/><Relationship Id="rId10" Type="http://schemas.openxmlformats.org/officeDocument/2006/relationships/image" Target="../media/image31.png"/><Relationship Id="rId21" Type="http://schemas.openxmlformats.org/officeDocument/2006/relationships/hyperlink" Target="https://ecryom.instem.res.in/" TargetMode="External"/><Relationship Id="rId13" Type="http://schemas.openxmlformats.org/officeDocument/2006/relationships/hyperlink" Target="http://nsc.liu.se/support/presto/" TargetMode="External"/><Relationship Id="rId12" Type="http://schemas.openxmlformats.org/officeDocument/2006/relationships/hyperlink" Target="http://cryonet.nu" TargetMode="External"/><Relationship Id="rId23" Type="http://schemas.openxmlformats.org/officeDocument/2006/relationships/hyperlink" Target="https://inext-discovery.eu/network/inext-d/home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9" Type="http://schemas.openxmlformats.org/officeDocument/2006/relationships/image" Target="../media/image33.png"/><Relationship Id="rId15" Type="http://schemas.openxmlformats.org/officeDocument/2006/relationships/hyperlink" Target="http://cryoemnet.org" TargetMode="External"/><Relationship Id="rId14" Type="http://schemas.openxmlformats.org/officeDocument/2006/relationships/hyperlink" Target="http://cryoemnet.org" TargetMode="External"/><Relationship Id="rId17" Type="http://schemas.openxmlformats.org/officeDocument/2006/relationships/hyperlink" Target="http://frcbs.tsinghua.edu.cn/en" TargetMode="External"/><Relationship Id="rId16" Type="http://schemas.openxmlformats.org/officeDocument/2006/relationships/hyperlink" Target="http://cryoemnet.org" TargetMode="External"/><Relationship Id="rId5" Type="http://schemas.openxmlformats.org/officeDocument/2006/relationships/image" Target="../media/image34.png"/><Relationship Id="rId19" Type="http://schemas.openxmlformats.org/officeDocument/2006/relationships/hyperlink" Target="https://www.diamond.ac.uk/Instruments/Biological-Cryo-Imaging/eBIC.html" TargetMode="External"/><Relationship Id="rId6" Type="http://schemas.openxmlformats.org/officeDocument/2006/relationships/image" Target="../media/image36.png"/><Relationship Id="rId18" Type="http://schemas.openxmlformats.org/officeDocument/2006/relationships/hyperlink" Target="http://frcbs.tsinghua.edu.cn/en" TargetMode="External"/><Relationship Id="rId7" Type="http://schemas.openxmlformats.org/officeDocument/2006/relationships/image" Target="../media/image29.png"/><Relationship Id="rId8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4842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66">
                <a:solidFill>
                  <a:schemeClr val="dk1"/>
                </a:solidFill>
              </a:rPr>
              <a:t>Cryo-EM</a:t>
            </a:r>
            <a:r>
              <a:rPr lang="en" sz="2966">
                <a:solidFill>
                  <a:srgbClr val="000000"/>
                </a:solidFill>
              </a:rPr>
              <a:t> Data at </a:t>
            </a:r>
            <a:r>
              <a:rPr lang="en" sz="2966">
                <a:solidFill>
                  <a:schemeClr val="accent3"/>
                </a:solidFill>
              </a:rPr>
              <a:t>Scale</a:t>
            </a:r>
            <a:r>
              <a:rPr lang="en" sz="2966">
                <a:solidFill>
                  <a:srgbClr val="000000"/>
                </a:solidFill>
              </a:rPr>
              <a:t>: </a:t>
            </a:r>
            <a:endParaRPr sz="2966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77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How collaborative models arose around the world</a:t>
            </a:r>
            <a:endParaRPr b="0" sz="2077"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1500" y="0"/>
            <a:ext cx="91440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Dr Keiran Rowell</a:t>
            </a:r>
            <a:r>
              <a:rPr lang="en"/>
              <a:t> - </a:t>
            </a:r>
            <a:r>
              <a:rPr lang="en">
                <a:solidFill>
                  <a:srgbClr val="134F5C"/>
                </a:solidFill>
              </a:rPr>
              <a:t>Structural Biology Facility</a:t>
            </a:r>
            <a:r>
              <a:rPr lang="en"/>
              <a:t> - </a:t>
            </a:r>
            <a:r>
              <a:rPr b="1" lang="en">
                <a:solidFill>
                  <a:srgbClr val="BF9000"/>
                </a:solidFill>
              </a:rPr>
              <a:t>UNSW </a:t>
            </a:r>
            <a:r>
              <a:rPr lang="en"/>
              <a:t> </a:t>
            </a:r>
            <a:r>
              <a:rPr lang="en"/>
              <a:t>- </a:t>
            </a:r>
            <a:r>
              <a:rPr b="1"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RSAA2025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- 18th Sept - Online/AUS</a:t>
            </a:r>
            <a:endParaRPr b="1"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1500" y="4489700"/>
            <a:ext cx="5365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Cutting Edge: Collaboration gets the most out of software, </a:t>
            </a:r>
            <a:r>
              <a:rPr i="1" lang="en" sz="1100" u="sng">
                <a:solidFill>
                  <a:schemeClr val="hlink"/>
                </a:solidFill>
                <a:hlinkClick r:id="rId4"/>
              </a:rPr>
              <a:t>eLife</a:t>
            </a:r>
            <a:r>
              <a:rPr lang="en" sz="1100" u="sng">
                <a:solidFill>
                  <a:schemeClr val="hlink"/>
                </a:solidFill>
                <a:hlinkClick r:id="rId5"/>
              </a:rPr>
              <a:t> </a:t>
            </a:r>
            <a:r>
              <a:rPr b="1" lang="en" sz="1100" u="sng">
                <a:solidFill>
                  <a:schemeClr val="hlink"/>
                </a:solidFill>
                <a:hlinkClick r:id="rId6"/>
              </a:rPr>
              <a:t>2</a:t>
            </a:r>
            <a:r>
              <a:rPr lang="en" sz="1100" u="sng">
                <a:solidFill>
                  <a:schemeClr val="hlink"/>
                </a:solidFill>
                <a:hlinkClick r:id="rId7"/>
              </a:rPr>
              <a:t>:e01456</a:t>
            </a:r>
            <a:r>
              <a:rPr lang="en" sz="1100"/>
              <a:t>. </a:t>
            </a:r>
            <a:r>
              <a:rPr b="1" lang="en" sz="1100"/>
              <a:t>(2013)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8"/>
              </a:rPr>
              <a:t>sbgrid.org</a:t>
            </a:r>
            <a:endParaRPr sz="1100"/>
          </a:p>
        </p:txBody>
      </p:sp>
      <p:pic>
        <p:nvPicPr>
          <p:cNvPr id="89" name="Google Shape;89;p13" title="SBGrid_2013.jp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3525" y="1367825"/>
            <a:ext cx="4967624" cy="258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3525" y="3843200"/>
            <a:ext cx="4967626" cy="68836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/>
          <p:nvPr/>
        </p:nvSpPr>
        <p:spPr>
          <a:xfrm>
            <a:off x="6986588" y="4642100"/>
            <a:ext cx="86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11"/>
              </a:rPr>
              <a:t>cryonet.nu</a:t>
            </a:r>
            <a:endParaRPr b="1" sz="1100"/>
          </a:p>
        </p:txBody>
      </p:sp>
      <p:pic>
        <p:nvPicPr>
          <p:cNvPr id="92" name="Google Shape;92;p13" title="wallenberg_black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895650" y="4543013"/>
            <a:ext cx="1071603" cy="5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 title="cryoNET_map_labelled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12675" y="1319001"/>
            <a:ext cx="3354568" cy="321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 title="novo-black_256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606800" y="4611113"/>
            <a:ext cx="1331120" cy="4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 title="cryoNET-PNG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536463" y="1103700"/>
            <a:ext cx="1315650" cy="131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2"/>
          <p:cNvSpPr txBox="1"/>
          <p:nvPr>
            <p:ph type="title"/>
          </p:nvPr>
        </p:nvSpPr>
        <p:spPr>
          <a:xfrm>
            <a:off x="0" y="582050"/>
            <a:ext cx="5705100" cy="4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Scientific fields</a:t>
            </a:r>
            <a:r>
              <a:rPr lang="en"/>
              <a:t> adopt </a:t>
            </a:r>
            <a:r>
              <a:rPr lang="en">
                <a:solidFill>
                  <a:schemeClr val="accent3"/>
                </a:solidFill>
              </a:rPr>
              <a:t>new techniques</a:t>
            </a:r>
            <a:r>
              <a:rPr lang="en"/>
              <a:t> </a:t>
            </a:r>
            <a:endParaRPr/>
          </a:p>
        </p:txBody>
      </p:sp>
      <p:pic>
        <p:nvPicPr>
          <p:cNvPr id="247" name="Google Shape;2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00" y="1313550"/>
            <a:ext cx="6348326" cy="347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2"/>
          <p:cNvSpPr txBox="1"/>
          <p:nvPr/>
        </p:nvSpPr>
        <p:spPr>
          <a:xfrm>
            <a:off x="0" y="54150"/>
            <a:ext cx="8957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</a:t>
            </a:r>
            <a:r>
              <a:rPr lang="en" sz="1000"/>
              <a:t>PReSTO – structural biology software in high </a:t>
            </a:r>
            <a:r>
              <a:rPr lang="en" sz="1000"/>
              <a:t>performance</a:t>
            </a:r>
            <a:r>
              <a:rPr lang="en" sz="1000"/>
              <a:t> compute environment,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Integrative Structural Biology Course</a:t>
            </a:r>
            <a:r>
              <a:rPr lang="en" sz="1000"/>
              <a:t>, 22 Aug </a:t>
            </a:r>
            <a:r>
              <a:rPr b="1" lang="en" sz="1000"/>
              <a:t>2022</a:t>
            </a:r>
            <a:r>
              <a:rPr lang="en" sz="1000"/>
              <a:t>, Martin Moche</a:t>
            </a:r>
            <a:endParaRPr sz="1000"/>
          </a:p>
        </p:txBody>
      </p:sp>
      <p:cxnSp>
        <p:nvCxnSpPr>
          <p:cNvPr id="249" name="Google Shape;249;p22"/>
          <p:cNvCxnSpPr/>
          <p:nvPr/>
        </p:nvCxnSpPr>
        <p:spPr>
          <a:xfrm>
            <a:off x="6449925" y="3663100"/>
            <a:ext cx="2654400" cy="126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" name="Google Shape;250;p22"/>
          <p:cNvCxnSpPr>
            <a:stCxn id="251" idx="2"/>
          </p:cNvCxnSpPr>
          <p:nvPr/>
        </p:nvCxnSpPr>
        <p:spPr>
          <a:xfrm>
            <a:off x="7283925" y="2786600"/>
            <a:ext cx="0" cy="8892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Google Shape;251;p22"/>
          <p:cNvSpPr txBox="1"/>
          <p:nvPr/>
        </p:nvSpPr>
        <p:spPr>
          <a:xfrm>
            <a:off x="6449925" y="1739900"/>
            <a:ext cx="1668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2022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0C0"/>
                </a:solidFill>
              </a:rPr>
              <a:t>PR</a:t>
            </a:r>
            <a:r>
              <a:rPr lang="en">
                <a:solidFill>
                  <a:srgbClr val="E69138"/>
                </a:solidFill>
              </a:rPr>
              <a:t>eS</a:t>
            </a:r>
            <a:r>
              <a:rPr lang="en">
                <a:solidFill>
                  <a:srgbClr val="0070C0"/>
                </a:solidFill>
              </a:rPr>
              <a:t>TO</a:t>
            </a:r>
            <a:r>
              <a:rPr lang="en"/>
              <a:t> </a:t>
            </a:r>
            <a:r>
              <a:rPr lang="en"/>
              <a:t>launches</a:t>
            </a:r>
            <a:r>
              <a:rPr lang="en"/>
              <a:t> 3 training </a:t>
            </a:r>
            <a:r>
              <a:rPr lang="en"/>
              <a:t>courses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Struct. Bio.</a:t>
            </a:r>
            <a:endParaRPr/>
          </a:p>
        </p:txBody>
      </p:sp>
      <p:sp>
        <p:nvSpPr>
          <p:cNvPr id="252" name="Google Shape;252;p22"/>
          <p:cNvSpPr txBox="1"/>
          <p:nvPr/>
        </p:nvSpPr>
        <p:spPr>
          <a:xfrm>
            <a:off x="6943125" y="3944900"/>
            <a:ext cx="1668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2023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Lund Uni. adds 8,000 AMD cores w/ 256 GB RAM, </a:t>
            </a:r>
            <a:br>
              <a:rPr lang="en"/>
            </a:br>
            <a:r>
              <a:rPr lang="en"/>
              <a:t>12xA100+ 12xA40</a:t>
            </a:r>
            <a:endParaRPr/>
          </a:p>
        </p:txBody>
      </p:sp>
      <p:cxnSp>
        <p:nvCxnSpPr>
          <p:cNvPr id="253" name="Google Shape;253;p22"/>
          <p:cNvCxnSpPr>
            <a:stCxn id="252" idx="0"/>
          </p:cNvCxnSpPr>
          <p:nvPr/>
        </p:nvCxnSpPr>
        <p:spPr>
          <a:xfrm rot="10800000">
            <a:off x="7777125" y="3688400"/>
            <a:ext cx="0" cy="2565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2"/>
          <p:cNvSpPr txBox="1"/>
          <p:nvPr/>
        </p:nvSpPr>
        <p:spPr>
          <a:xfrm>
            <a:off x="7690325" y="582050"/>
            <a:ext cx="1504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2024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 at Berzelius SciLifeLab supercomputer</a:t>
            </a:r>
            <a:endParaRPr/>
          </a:p>
        </p:txBody>
      </p:sp>
      <p:cxnSp>
        <p:nvCxnSpPr>
          <p:cNvPr id="255" name="Google Shape;255;p22"/>
          <p:cNvCxnSpPr>
            <a:stCxn id="254" idx="2"/>
          </p:cNvCxnSpPr>
          <p:nvPr/>
        </p:nvCxnSpPr>
        <p:spPr>
          <a:xfrm>
            <a:off x="8442575" y="1844150"/>
            <a:ext cx="0" cy="18444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23"/>
          <p:cNvPicPr preferRelativeResize="0"/>
          <p:nvPr/>
        </p:nvPicPr>
        <p:blipFill rotWithShape="1">
          <a:blip r:embed="rId3">
            <a:alphaModFix/>
          </a:blip>
          <a:srcRect b="16688" l="0" r="0" t="17269"/>
          <a:stretch/>
        </p:blipFill>
        <p:spPr>
          <a:xfrm>
            <a:off x="7337850" y="551137"/>
            <a:ext cx="1806150" cy="119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3"/>
          <p:cNvSpPr txBox="1"/>
          <p:nvPr>
            <p:ph type="title"/>
          </p:nvPr>
        </p:nvSpPr>
        <p:spPr>
          <a:xfrm>
            <a:off x="0" y="582050"/>
            <a:ext cx="7508400" cy="5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Scientific disciplines </a:t>
            </a:r>
            <a:r>
              <a:rPr lang="en"/>
              <a:t>are </a:t>
            </a:r>
            <a:r>
              <a:rPr lang="en">
                <a:solidFill>
                  <a:schemeClr val="accent3"/>
                </a:solidFill>
              </a:rPr>
              <a:t>joining together</a:t>
            </a:r>
            <a:endParaRPr/>
          </a:p>
        </p:txBody>
      </p:sp>
      <p:sp>
        <p:nvSpPr>
          <p:cNvPr id="262" name="Google Shape;262;p23"/>
          <p:cNvSpPr txBox="1"/>
          <p:nvPr/>
        </p:nvSpPr>
        <p:spPr>
          <a:xfrm>
            <a:off x="0" y="54150"/>
            <a:ext cx="8957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History,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SBGrid</a:t>
            </a:r>
            <a:r>
              <a:rPr lang="en" sz="1000"/>
              <a:t>,</a:t>
            </a:r>
            <a:r>
              <a:rPr b="1" lang="en" sz="1000"/>
              <a:t> Accessed -</a:t>
            </a:r>
            <a:r>
              <a:rPr lang="en" sz="1000"/>
              <a:t> 20/07/</a:t>
            </a:r>
            <a:r>
              <a:rPr b="1" lang="en" sz="1000"/>
              <a:t>2025</a:t>
            </a:r>
            <a:endParaRPr b="1" sz="1000"/>
          </a:p>
        </p:txBody>
      </p:sp>
      <p:cxnSp>
        <p:nvCxnSpPr>
          <p:cNvPr id="263" name="Google Shape;263;p23"/>
          <p:cNvCxnSpPr/>
          <p:nvPr/>
        </p:nvCxnSpPr>
        <p:spPr>
          <a:xfrm flipH="1" rot="10800000">
            <a:off x="142450" y="3218700"/>
            <a:ext cx="8979000" cy="12600"/>
          </a:xfrm>
          <a:prstGeom prst="straightConnector1">
            <a:avLst/>
          </a:prstGeom>
          <a:noFill/>
          <a:ln cap="flat" cmpd="sng" w="19050">
            <a:solidFill>
              <a:srgbClr val="0070C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4" name="Google Shape;264;p23"/>
          <p:cNvSpPr/>
          <p:nvPr/>
        </p:nvSpPr>
        <p:spPr>
          <a:xfrm>
            <a:off x="383750" y="2818500"/>
            <a:ext cx="825600" cy="825600"/>
          </a:xfrm>
          <a:prstGeom prst="ellipse">
            <a:avLst/>
          </a:prstGeom>
          <a:solidFill>
            <a:srgbClr val="0070C0"/>
          </a:solidFill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" name="Google Shape;265;p23"/>
          <p:cNvSpPr txBox="1"/>
          <p:nvPr/>
        </p:nvSpPr>
        <p:spPr>
          <a:xfrm>
            <a:off x="459950" y="3021750"/>
            <a:ext cx="673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2000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6" name="Google Shape;266;p23"/>
          <p:cNvSpPr txBox="1"/>
          <p:nvPr/>
        </p:nvSpPr>
        <p:spPr>
          <a:xfrm>
            <a:off x="0" y="1288725"/>
            <a:ext cx="2454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 Piotr Sliz runs X-ray xtal code for Harvard, Yale, and Boston Children’s Hospital (</a:t>
            </a:r>
            <a:r>
              <a:rPr lang="en">
                <a:solidFill>
                  <a:srgbClr val="9A48D1"/>
                </a:solidFill>
              </a:rPr>
              <a:t>SGI IRIX</a:t>
            </a:r>
            <a:r>
              <a:rPr lang="en">
                <a:solidFill>
                  <a:schemeClr val="accent1"/>
                </a:solidFill>
              </a:rPr>
              <a:t>, Linux</a:t>
            </a:r>
            <a:r>
              <a:rPr lang="en"/>
              <a:t>)</a:t>
            </a:r>
            <a:endParaRPr/>
          </a:p>
        </p:txBody>
      </p:sp>
      <p:cxnSp>
        <p:nvCxnSpPr>
          <p:cNvPr id="267" name="Google Shape;267;p23"/>
          <p:cNvCxnSpPr>
            <a:stCxn id="264" idx="0"/>
            <a:endCxn id="266" idx="2"/>
          </p:cNvCxnSpPr>
          <p:nvPr/>
        </p:nvCxnSpPr>
        <p:spPr>
          <a:xfrm rot="-5400000">
            <a:off x="770300" y="2361750"/>
            <a:ext cx="483000" cy="430500"/>
          </a:xfrm>
          <a:prstGeom prst="bentConnector3">
            <a:avLst>
              <a:gd fmla="val 50008" name="adj1"/>
            </a:avLst>
          </a:prstGeom>
          <a:noFill/>
          <a:ln cap="flat" cmpd="sng" w="19050">
            <a:solidFill>
              <a:srgbClr val="0070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" name="Google Shape;268;p23"/>
          <p:cNvSpPr/>
          <p:nvPr/>
        </p:nvSpPr>
        <p:spPr>
          <a:xfrm>
            <a:off x="1336250" y="2818500"/>
            <a:ext cx="825600" cy="825600"/>
          </a:xfrm>
          <a:prstGeom prst="ellipse">
            <a:avLst/>
          </a:prstGeom>
          <a:solidFill>
            <a:srgbClr val="0070C0"/>
          </a:solidFill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23"/>
          <p:cNvSpPr txBox="1"/>
          <p:nvPr/>
        </p:nvSpPr>
        <p:spPr>
          <a:xfrm>
            <a:off x="1412450" y="3021750"/>
            <a:ext cx="673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2002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23"/>
          <p:cNvSpPr txBox="1"/>
          <p:nvPr/>
        </p:nvSpPr>
        <p:spPr>
          <a:xfrm>
            <a:off x="522050" y="4127175"/>
            <a:ext cx="245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 &amp; NMR code added</a:t>
            </a:r>
            <a:endParaRPr/>
          </a:p>
        </p:txBody>
      </p:sp>
      <p:cxnSp>
        <p:nvCxnSpPr>
          <p:cNvPr id="271" name="Google Shape;271;p23"/>
          <p:cNvCxnSpPr>
            <a:stCxn id="268" idx="4"/>
            <a:endCxn id="270" idx="0"/>
          </p:cNvCxnSpPr>
          <p:nvPr/>
        </p:nvCxnSpPr>
        <p:spPr>
          <a:xfrm flipH="1" rot="-5400000">
            <a:off x="1507850" y="3885300"/>
            <a:ext cx="483000" cy="600"/>
          </a:xfrm>
          <a:prstGeom prst="bentConnector3">
            <a:avLst>
              <a:gd fmla="val 50008" name="adj1"/>
            </a:avLst>
          </a:prstGeom>
          <a:noFill/>
          <a:ln cap="flat" cmpd="sng" w="19050">
            <a:solidFill>
              <a:srgbClr val="0070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2" name="Google Shape;272;p23"/>
          <p:cNvSpPr/>
          <p:nvPr/>
        </p:nvSpPr>
        <p:spPr>
          <a:xfrm>
            <a:off x="2314150" y="2818500"/>
            <a:ext cx="825600" cy="825600"/>
          </a:xfrm>
          <a:prstGeom prst="ellipse">
            <a:avLst/>
          </a:prstGeom>
          <a:solidFill>
            <a:srgbClr val="0070C0"/>
          </a:solidFill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23"/>
          <p:cNvSpPr txBox="1"/>
          <p:nvPr/>
        </p:nvSpPr>
        <p:spPr>
          <a:xfrm>
            <a:off x="2390350" y="3021750"/>
            <a:ext cx="673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2006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4" name="Google Shape;274;p23"/>
          <p:cNvSpPr txBox="1"/>
          <p:nvPr/>
        </p:nvSpPr>
        <p:spPr>
          <a:xfrm>
            <a:off x="2390338" y="1593175"/>
            <a:ext cx="202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70C0"/>
                </a:solidFill>
              </a:rPr>
              <a:t>SBGrid </a:t>
            </a:r>
            <a:r>
              <a:rPr lang="en"/>
              <a:t>expands </a:t>
            </a:r>
            <a:br>
              <a:rPr lang="en"/>
            </a:br>
            <a:r>
              <a:rPr lang="en"/>
              <a:t>37 labs &amp; 14 institutes</a:t>
            </a:r>
            <a:endParaRPr/>
          </a:p>
        </p:txBody>
      </p:sp>
      <p:cxnSp>
        <p:nvCxnSpPr>
          <p:cNvPr id="275" name="Google Shape;275;p23"/>
          <p:cNvCxnSpPr>
            <a:stCxn id="272" idx="0"/>
            <a:endCxn id="274" idx="2"/>
          </p:cNvCxnSpPr>
          <p:nvPr/>
        </p:nvCxnSpPr>
        <p:spPr>
          <a:xfrm rot="-5400000">
            <a:off x="2759350" y="2176500"/>
            <a:ext cx="609600" cy="674400"/>
          </a:xfrm>
          <a:prstGeom prst="bentConnector3">
            <a:avLst>
              <a:gd fmla="val 50010" name="adj1"/>
            </a:avLst>
          </a:prstGeom>
          <a:noFill/>
          <a:ln cap="flat" cmpd="sng" w="19050">
            <a:solidFill>
              <a:srgbClr val="0070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6" name="Google Shape;27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8850" y="1093550"/>
            <a:ext cx="1704975" cy="5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3"/>
          <p:cNvSpPr/>
          <p:nvPr/>
        </p:nvSpPr>
        <p:spPr>
          <a:xfrm>
            <a:off x="3292050" y="2818625"/>
            <a:ext cx="825600" cy="825600"/>
          </a:xfrm>
          <a:prstGeom prst="ellipse">
            <a:avLst/>
          </a:prstGeom>
          <a:solidFill>
            <a:srgbClr val="0070C0"/>
          </a:solidFill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" name="Google Shape;278;p23"/>
          <p:cNvSpPr txBox="1"/>
          <p:nvPr/>
        </p:nvSpPr>
        <p:spPr>
          <a:xfrm>
            <a:off x="3368250" y="3021875"/>
            <a:ext cx="673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2008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" name="Google Shape;279;p23"/>
          <p:cNvSpPr txBox="1"/>
          <p:nvPr/>
        </p:nvSpPr>
        <p:spPr>
          <a:xfrm>
            <a:off x="2326950" y="4527375"/>
            <a:ext cx="275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70C0"/>
                </a:solidFill>
              </a:rPr>
              <a:t>Quo vadis structural biology?</a:t>
            </a:r>
            <a:br>
              <a:rPr b="1" lang="en">
                <a:solidFill>
                  <a:srgbClr val="0070C0"/>
                </a:solidFill>
              </a:rPr>
            </a:br>
            <a:r>
              <a:rPr lang="en"/>
              <a:t>300 people participate</a:t>
            </a:r>
            <a:endParaRPr/>
          </a:p>
        </p:txBody>
      </p:sp>
      <p:cxnSp>
        <p:nvCxnSpPr>
          <p:cNvPr id="280" name="Google Shape;280;p23"/>
          <p:cNvCxnSpPr>
            <a:stCxn id="277" idx="4"/>
            <a:endCxn id="279" idx="0"/>
          </p:cNvCxnSpPr>
          <p:nvPr/>
        </p:nvCxnSpPr>
        <p:spPr>
          <a:xfrm flipH="1" rot="-5400000">
            <a:off x="3263550" y="4085525"/>
            <a:ext cx="883200" cy="6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rgbClr val="0070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" name="Google Shape;281;p23"/>
          <p:cNvSpPr/>
          <p:nvPr/>
        </p:nvSpPr>
        <p:spPr>
          <a:xfrm>
            <a:off x="4269950" y="2818625"/>
            <a:ext cx="825600" cy="825600"/>
          </a:xfrm>
          <a:prstGeom prst="ellipse">
            <a:avLst/>
          </a:prstGeom>
          <a:solidFill>
            <a:srgbClr val="0070C0"/>
          </a:solidFill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23"/>
          <p:cNvSpPr txBox="1"/>
          <p:nvPr/>
        </p:nvSpPr>
        <p:spPr>
          <a:xfrm>
            <a:off x="4346150" y="3021875"/>
            <a:ext cx="673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2013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23"/>
          <p:cNvSpPr txBox="1"/>
          <p:nvPr/>
        </p:nvSpPr>
        <p:spPr>
          <a:xfrm>
            <a:off x="4253813" y="1246588"/>
            <a:ext cx="202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0C0"/>
                </a:solidFill>
              </a:rPr>
              <a:t>SBGrid </a:t>
            </a:r>
            <a:r>
              <a:rPr lang="en"/>
              <a:t>paper</a:t>
            </a:r>
            <a:br>
              <a:rPr lang="en"/>
            </a:br>
            <a:r>
              <a:rPr lang="en"/>
              <a:t>Joining with XSEDE</a:t>
            </a:r>
            <a:endParaRPr/>
          </a:p>
        </p:txBody>
      </p:sp>
      <p:cxnSp>
        <p:nvCxnSpPr>
          <p:cNvPr id="284" name="Google Shape;284;p23"/>
          <p:cNvCxnSpPr>
            <a:stCxn id="281" idx="0"/>
            <a:endCxn id="283" idx="2"/>
          </p:cNvCxnSpPr>
          <p:nvPr/>
        </p:nvCxnSpPr>
        <p:spPr>
          <a:xfrm rot="-5400000">
            <a:off x="4495550" y="2049425"/>
            <a:ext cx="956400" cy="5820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rgbClr val="0070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5" name="Google Shape;285;p23"/>
          <p:cNvSpPr/>
          <p:nvPr/>
        </p:nvSpPr>
        <p:spPr>
          <a:xfrm>
            <a:off x="5247850" y="2818650"/>
            <a:ext cx="825600" cy="825600"/>
          </a:xfrm>
          <a:prstGeom prst="ellipse">
            <a:avLst/>
          </a:prstGeom>
          <a:solidFill>
            <a:srgbClr val="0070C0"/>
          </a:solidFill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Google Shape;286;p23"/>
          <p:cNvSpPr txBox="1"/>
          <p:nvPr/>
        </p:nvSpPr>
        <p:spPr>
          <a:xfrm>
            <a:off x="5324050" y="3021900"/>
            <a:ext cx="673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2016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" name="Google Shape;287;p23"/>
          <p:cNvSpPr txBox="1"/>
          <p:nvPr/>
        </p:nvSpPr>
        <p:spPr>
          <a:xfrm>
            <a:off x="5069500" y="4127100"/>
            <a:ext cx="1182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Workshops, workshops, </a:t>
            </a:r>
            <a:br>
              <a:rPr lang="en"/>
            </a:br>
            <a:r>
              <a:rPr lang="en"/>
              <a:t>workshops</a:t>
            </a:r>
            <a:br>
              <a:rPr lang="en"/>
            </a:br>
            <a:r>
              <a:rPr lang="en"/>
              <a:t>….</a:t>
            </a:r>
            <a:endParaRPr/>
          </a:p>
        </p:txBody>
      </p:sp>
      <p:cxnSp>
        <p:nvCxnSpPr>
          <p:cNvPr id="288" name="Google Shape;288;p23"/>
          <p:cNvCxnSpPr>
            <a:stCxn id="285" idx="4"/>
            <a:endCxn id="287" idx="0"/>
          </p:cNvCxnSpPr>
          <p:nvPr/>
        </p:nvCxnSpPr>
        <p:spPr>
          <a:xfrm flipH="1" rot="-5400000">
            <a:off x="5419450" y="3885450"/>
            <a:ext cx="483000" cy="600"/>
          </a:xfrm>
          <a:prstGeom prst="bentConnector3">
            <a:avLst>
              <a:gd fmla="val 49984" name="adj1"/>
            </a:avLst>
          </a:prstGeom>
          <a:noFill/>
          <a:ln cap="flat" cmpd="sng" w="19050">
            <a:solidFill>
              <a:srgbClr val="0070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" name="Google Shape;289;p23"/>
          <p:cNvSpPr/>
          <p:nvPr/>
        </p:nvSpPr>
        <p:spPr>
          <a:xfrm>
            <a:off x="6225750" y="2818500"/>
            <a:ext cx="825600" cy="825600"/>
          </a:xfrm>
          <a:prstGeom prst="ellipse">
            <a:avLst/>
          </a:prstGeom>
          <a:solidFill>
            <a:srgbClr val="0070C0"/>
          </a:solidFill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23"/>
          <p:cNvSpPr txBox="1"/>
          <p:nvPr/>
        </p:nvSpPr>
        <p:spPr>
          <a:xfrm>
            <a:off x="6301950" y="3021750"/>
            <a:ext cx="673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2020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23"/>
          <p:cNvSpPr txBox="1"/>
          <p:nvPr/>
        </p:nvSpPr>
        <p:spPr>
          <a:xfrm>
            <a:off x="5627550" y="1749850"/>
            <a:ext cx="202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 remote seminars &amp; recordings</a:t>
            </a:r>
            <a:endParaRPr/>
          </a:p>
        </p:txBody>
      </p:sp>
      <p:cxnSp>
        <p:nvCxnSpPr>
          <p:cNvPr id="292" name="Google Shape;292;p23"/>
          <p:cNvCxnSpPr>
            <a:stCxn id="289" idx="0"/>
            <a:endCxn id="291" idx="2"/>
          </p:cNvCxnSpPr>
          <p:nvPr/>
        </p:nvCxnSpPr>
        <p:spPr>
          <a:xfrm rot="-5400000">
            <a:off x="6412350" y="2591700"/>
            <a:ext cx="453000" cy="6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rgbClr val="0070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3"/>
          <p:cNvSpPr/>
          <p:nvPr/>
        </p:nvSpPr>
        <p:spPr>
          <a:xfrm>
            <a:off x="7114750" y="2818500"/>
            <a:ext cx="825600" cy="825600"/>
          </a:xfrm>
          <a:prstGeom prst="ellipse">
            <a:avLst/>
          </a:prstGeom>
          <a:solidFill>
            <a:srgbClr val="0070C0"/>
          </a:solidFill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23"/>
          <p:cNvSpPr txBox="1"/>
          <p:nvPr/>
        </p:nvSpPr>
        <p:spPr>
          <a:xfrm>
            <a:off x="7190950" y="3021750"/>
            <a:ext cx="673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2023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5" name="Google Shape;295;p23"/>
          <p:cNvSpPr/>
          <p:nvPr/>
        </p:nvSpPr>
        <p:spPr>
          <a:xfrm>
            <a:off x="8003750" y="2818650"/>
            <a:ext cx="825600" cy="825600"/>
          </a:xfrm>
          <a:prstGeom prst="ellipse">
            <a:avLst/>
          </a:prstGeom>
          <a:solidFill>
            <a:srgbClr val="0070C0"/>
          </a:solidFill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23"/>
          <p:cNvSpPr txBox="1"/>
          <p:nvPr/>
        </p:nvSpPr>
        <p:spPr>
          <a:xfrm>
            <a:off x="8079950" y="3021900"/>
            <a:ext cx="673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2025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Google Shape;297;p23"/>
          <p:cNvSpPr txBox="1"/>
          <p:nvPr/>
        </p:nvSpPr>
        <p:spPr>
          <a:xfrm>
            <a:off x="6396550" y="4286025"/>
            <a:ext cx="226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BioGrids</a:t>
            </a:r>
            <a:r>
              <a:rPr lang="en"/>
              <a:t> </a:t>
            </a:r>
            <a:r>
              <a:rPr lang="en"/>
              <a:t>launched at Harvard Medical School</a:t>
            </a:r>
            <a:endParaRPr/>
          </a:p>
        </p:txBody>
      </p:sp>
      <p:cxnSp>
        <p:nvCxnSpPr>
          <p:cNvPr id="298" name="Google Shape;298;p23"/>
          <p:cNvCxnSpPr>
            <a:stCxn id="293" idx="4"/>
            <a:endCxn id="297" idx="0"/>
          </p:cNvCxnSpPr>
          <p:nvPr/>
        </p:nvCxnSpPr>
        <p:spPr>
          <a:xfrm flipH="1" rot="-5400000">
            <a:off x="7206850" y="3964800"/>
            <a:ext cx="642000" cy="600"/>
          </a:xfrm>
          <a:prstGeom prst="bentConnector3">
            <a:avLst>
              <a:gd fmla="val 49994" name="adj1"/>
            </a:avLst>
          </a:prstGeom>
          <a:noFill/>
          <a:ln cap="flat" cmpd="sng" w="19050">
            <a:solidFill>
              <a:srgbClr val="0070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" name="Google Shape;299;p23"/>
          <p:cNvSpPr txBox="1"/>
          <p:nvPr/>
        </p:nvSpPr>
        <p:spPr>
          <a:xfrm>
            <a:off x="7718750" y="1642000"/>
            <a:ext cx="1395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Joining forces with European i</a:t>
            </a:r>
            <a:r>
              <a:rPr lang="en"/>
              <a:t>nfrastructure</a:t>
            </a:r>
            <a:endParaRPr/>
          </a:p>
        </p:txBody>
      </p:sp>
      <p:cxnSp>
        <p:nvCxnSpPr>
          <p:cNvPr id="300" name="Google Shape;300;p23"/>
          <p:cNvCxnSpPr>
            <a:stCxn id="299" idx="2"/>
            <a:endCxn id="295" idx="0"/>
          </p:cNvCxnSpPr>
          <p:nvPr/>
        </p:nvCxnSpPr>
        <p:spPr>
          <a:xfrm flipH="1" rot="-5400000">
            <a:off x="8244200" y="2645650"/>
            <a:ext cx="345300" cy="600"/>
          </a:xfrm>
          <a:prstGeom prst="bentConnector3">
            <a:avLst>
              <a:gd fmla="val 50007" name="adj1"/>
            </a:avLst>
          </a:prstGeom>
          <a:noFill/>
          <a:ln cap="flat" cmpd="sng" w="19050">
            <a:solidFill>
              <a:srgbClr val="0070C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"/>
          <p:cNvSpPr txBox="1"/>
          <p:nvPr>
            <p:ph type="title"/>
          </p:nvPr>
        </p:nvSpPr>
        <p:spPr>
          <a:xfrm>
            <a:off x="0" y="582050"/>
            <a:ext cx="7508400" cy="5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</a:t>
            </a:r>
            <a:r>
              <a:rPr lang="en">
                <a:solidFill>
                  <a:schemeClr val="dk1"/>
                </a:solidFill>
              </a:rPr>
              <a:t>countries </a:t>
            </a:r>
            <a:r>
              <a:rPr lang="en"/>
              <a:t>are </a:t>
            </a:r>
            <a:r>
              <a:rPr lang="en">
                <a:solidFill>
                  <a:schemeClr val="accent3"/>
                </a:solidFill>
              </a:rPr>
              <a:t>joining together</a:t>
            </a:r>
            <a:endParaRPr/>
          </a:p>
        </p:txBody>
      </p:sp>
      <p:sp>
        <p:nvSpPr>
          <p:cNvPr id="306" name="Google Shape;306;p24"/>
          <p:cNvSpPr txBox="1"/>
          <p:nvPr/>
        </p:nvSpPr>
        <p:spPr>
          <a:xfrm>
            <a:off x="0" y="54150"/>
            <a:ext cx="8957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</a:t>
            </a:r>
            <a:r>
              <a:rPr lang="en" sz="1000" u="sng">
                <a:solidFill>
                  <a:schemeClr val="hlink"/>
                </a:solidFill>
                <a:hlinkClick r:id="rId3"/>
              </a:rPr>
              <a:t>cryoNET</a:t>
            </a:r>
            <a:r>
              <a:rPr lang="en" sz="1000"/>
              <a:t>,</a:t>
            </a:r>
            <a:r>
              <a:rPr b="1" lang="en" sz="1000"/>
              <a:t> Accessed -</a:t>
            </a:r>
            <a:r>
              <a:rPr lang="en" sz="1000"/>
              <a:t> 20/07/</a:t>
            </a:r>
            <a:r>
              <a:rPr b="1" lang="en" sz="1000"/>
              <a:t>2025</a:t>
            </a:r>
            <a:endParaRPr b="1" sz="1000"/>
          </a:p>
          <a:p>
            <a:pPr indent="-292100" lvl="0" marL="457200" rtl="0" algn="ctr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A Nordic pyramid, </a:t>
            </a:r>
            <a:r>
              <a:rPr i="1" lang="en" sz="1000"/>
              <a:t>The Economist</a:t>
            </a:r>
            <a:r>
              <a:rPr lang="en" sz="1000"/>
              <a:t>, 10th March </a:t>
            </a:r>
            <a:r>
              <a:rPr b="1" lang="en" sz="1000"/>
              <a:t>2016</a:t>
            </a:r>
            <a:endParaRPr b="1" sz="1000"/>
          </a:p>
        </p:txBody>
      </p:sp>
      <p:pic>
        <p:nvPicPr>
          <p:cNvPr id="307" name="Google Shape;307;p24" title="cryoNET-PNG.png"/>
          <p:cNvPicPr preferRelativeResize="0"/>
          <p:nvPr/>
        </p:nvPicPr>
        <p:blipFill rotWithShape="1">
          <a:blip r:embed="rId4">
            <a:alphaModFix/>
          </a:blip>
          <a:srcRect b="16834" l="6709" r="6492" t="19083"/>
          <a:stretch/>
        </p:blipFill>
        <p:spPr>
          <a:xfrm>
            <a:off x="6392560" y="505850"/>
            <a:ext cx="2067380" cy="15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4851" y="2646744"/>
            <a:ext cx="2762801" cy="1959831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4"/>
          <p:cNvSpPr txBox="1"/>
          <p:nvPr/>
        </p:nvSpPr>
        <p:spPr>
          <a:xfrm>
            <a:off x="5708300" y="4564800"/>
            <a:ext cx="3435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Knut &amp; Alice Wallberg (</a:t>
            </a:r>
            <a:r>
              <a:rPr b="1" lang="en" sz="900"/>
              <a:t>1917</a:t>
            </a:r>
            <a:r>
              <a:rPr lang="en" sz="900"/>
              <a:t>) of Wallberg business family</a:t>
            </a:r>
            <a:br>
              <a:rPr lang="en" sz="900"/>
            </a:br>
            <a:r>
              <a:rPr lang="en" sz="900"/>
              <a:t> </a:t>
            </a:r>
            <a:r>
              <a:rPr lang="en" sz="900">
                <a:solidFill>
                  <a:schemeClr val="accent1"/>
                </a:solidFill>
              </a:rPr>
              <a:t>Ericsson</a:t>
            </a:r>
            <a:r>
              <a:rPr lang="en" sz="900"/>
              <a:t>, </a:t>
            </a:r>
            <a:r>
              <a:rPr lang="en" sz="900">
                <a:solidFill>
                  <a:schemeClr val="accent1"/>
                </a:solidFill>
              </a:rPr>
              <a:t>Electrolux</a:t>
            </a:r>
            <a:r>
              <a:rPr lang="en" sz="900"/>
              <a:t>, </a:t>
            </a:r>
            <a:r>
              <a:rPr lang="en" sz="900">
                <a:solidFill>
                  <a:schemeClr val="accent1"/>
                </a:solidFill>
              </a:rPr>
              <a:t>AstraZeneca</a:t>
            </a:r>
            <a:r>
              <a:rPr lang="en" sz="900"/>
              <a:t>, </a:t>
            </a:r>
            <a:r>
              <a:rPr lang="en" sz="900">
                <a:solidFill>
                  <a:schemeClr val="accent1"/>
                </a:solidFill>
              </a:rPr>
              <a:t>SAS Airlines</a:t>
            </a:r>
            <a:r>
              <a:rPr lang="en" sz="900"/>
              <a:t>… </a:t>
            </a:r>
            <a:r>
              <a:rPr lang="en" sz="900"/>
              <a:t>(</a:t>
            </a:r>
            <a:r>
              <a:rPr i="1" lang="en" sz="900">
                <a:solidFill>
                  <a:schemeClr val="accent1"/>
                </a:solidFill>
              </a:rPr>
              <a:t>i.e.</a:t>
            </a:r>
            <a:r>
              <a:rPr i="1" lang="en" sz="900"/>
              <a:t> </a:t>
            </a:r>
            <a:r>
              <a:rPr lang="en" sz="900">
                <a:solidFill>
                  <a:schemeClr val="accent3"/>
                </a:solidFill>
              </a:rPr>
              <a:t>loaded</a:t>
            </a:r>
            <a:r>
              <a:rPr lang="en" sz="900"/>
              <a:t>)</a:t>
            </a:r>
            <a:r>
              <a:rPr lang="en" sz="900"/>
              <a:t> </a:t>
            </a:r>
            <a:br>
              <a:rPr lang="en" sz="900"/>
            </a:br>
            <a:r>
              <a:rPr lang="en" sz="900"/>
              <a:t> in 1970s influenced 40% of stock market &amp; workforce [</a:t>
            </a:r>
            <a:r>
              <a:rPr b="1" lang="en" sz="900"/>
              <a:t>1.</a:t>
            </a:r>
            <a:r>
              <a:rPr lang="en" sz="900"/>
              <a:t>]</a:t>
            </a:r>
            <a:endParaRPr sz="900"/>
          </a:p>
        </p:txBody>
      </p:sp>
      <p:pic>
        <p:nvPicPr>
          <p:cNvPr id="310" name="Google Shape;31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4852" y="1903450"/>
            <a:ext cx="2762798" cy="6003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1" name="Google Shape;311;p24"/>
          <p:cNvCxnSpPr/>
          <p:nvPr/>
        </p:nvCxnSpPr>
        <p:spPr>
          <a:xfrm>
            <a:off x="320250" y="1818525"/>
            <a:ext cx="4934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" name="Google Shape;312;p24"/>
          <p:cNvCxnSpPr/>
          <p:nvPr/>
        </p:nvCxnSpPr>
        <p:spPr>
          <a:xfrm>
            <a:off x="320250" y="3109125"/>
            <a:ext cx="4934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Google Shape;313;p24"/>
          <p:cNvCxnSpPr/>
          <p:nvPr/>
        </p:nvCxnSpPr>
        <p:spPr>
          <a:xfrm>
            <a:off x="320250" y="4417125"/>
            <a:ext cx="5003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4" name="Google Shape;314;p24"/>
          <p:cNvCxnSpPr/>
          <p:nvPr/>
        </p:nvCxnSpPr>
        <p:spPr>
          <a:xfrm>
            <a:off x="5247325" y="1821225"/>
            <a:ext cx="0" cy="12852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" name="Google Shape;315;p24"/>
          <p:cNvCxnSpPr/>
          <p:nvPr/>
        </p:nvCxnSpPr>
        <p:spPr>
          <a:xfrm>
            <a:off x="320250" y="3109125"/>
            <a:ext cx="0" cy="13170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6" name="Google Shape;316;p24"/>
          <p:cNvSpPr/>
          <p:nvPr/>
        </p:nvSpPr>
        <p:spPr>
          <a:xfrm>
            <a:off x="452625" y="1405725"/>
            <a:ext cx="825600" cy="8256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7" name="Google Shape;317;p24"/>
          <p:cNvSpPr txBox="1"/>
          <p:nvPr/>
        </p:nvSpPr>
        <p:spPr>
          <a:xfrm>
            <a:off x="528825" y="1608975"/>
            <a:ext cx="673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2018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8" name="Google Shape;318;p24"/>
          <p:cNvSpPr txBox="1"/>
          <p:nvPr/>
        </p:nvSpPr>
        <p:spPr>
          <a:xfrm>
            <a:off x="315075" y="2408625"/>
            <a:ext cx="1100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1st </a:t>
            </a:r>
            <a:r>
              <a:rPr b="1" lang="en" sz="1100">
                <a:solidFill>
                  <a:srgbClr val="333333"/>
                </a:solidFill>
              </a:rPr>
              <a:t>cryoNet </a:t>
            </a:r>
            <a:r>
              <a:rPr lang="en" sz="1100"/>
              <a:t>Symposium</a:t>
            </a:r>
            <a:endParaRPr sz="1100"/>
          </a:p>
        </p:txBody>
      </p:sp>
      <p:cxnSp>
        <p:nvCxnSpPr>
          <p:cNvPr id="319" name="Google Shape;319;p24"/>
          <p:cNvCxnSpPr>
            <a:stCxn id="316" idx="4"/>
            <a:endCxn id="318" idx="0"/>
          </p:cNvCxnSpPr>
          <p:nvPr/>
        </p:nvCxnSpPr>
        <p:spPr>
          <a:xfrm>
            <a:off x="865425" y="2231325"/>
            <a:ext cx="0" cy="177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24"/>
          <p:cNvSpPr/>
          <p:nvPr/>
        </p:nvSpPr>
        <p:spPr>
          <a:xfrm>
            <a:off x="1477200" y="1405725"/>
            <a:ext cx="3576900" cy="8256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1" name="Google Shape;321;p24"/>
          <p:cNvSpPr txBox="1"/>
          <p:nvPr/>
        </p:nvSpPr>
        <p:spPr>
          <a:xfrm>
            <a:off x="1805850" y="1608975"/>
            <a:ext cx="29406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20[19|20|21|22]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2" name="Google Shape;322;p24"/>
          <p:cNvSpPr txBox="1"/>
          <p:nvPr/>
        </p:nvSpPr>
        <p:spPr>
          <a:xfrm>
            <a:off x="1620750" y="2388438"/>
            <a:ext cx="3289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2nd, 3rd, 4th, 5th, annual</a:t>
            </a:r>
            <a:r>
              <a:rPr lang="en" sz="1100"/>
              <a:t> </a:t>
            </a:r>
            <a:r>
              <a:rPr b="1" lang="en" sz="1100">
                <a:solidFill>
                  <a:srgbClr val="333333"/>
                </a:solidFill>
              </a:rPr>
              <a:t>cryoNet </a:t>
            </a:r>
            <a:r>
              <a:rPr lang="en" sz="1100"/>
              <a:t>Symposium</a:t>
            </a:r>
            <a:endParaRPr sz="1100"/>
          </a:p>
        </p:txBody>
      </p:sp>
      <p:cxnSp>
        <p:nvCxnSpPr>
          <p:cNvPr id="323" name="Google Shape;323;p24"/>
          <p:cNvCxnSpPr>
            <a:stCxn id="320" idx="4"/>
            <a:endCxn id="322" idx="0"/>
          </p:cNvCxnSpPr>
          <p:nvPr/>
        </p:nvCxnSpPr>
        <p:spPr>
          <a:xfrm>
            <a:off x="3265650" y="2231325"/>
            <a:ext cx="0" cy="1572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4" name="Google Shape;324;p24"/>
          <p:cNvSpPr/>
          <p:nvPr/>
        </p:nvSpPr>
        <p:spPr>
          <a:xfrm>
            <a:off x="3265650" y="2696325"/>
            <a:ext cx="1306500" cy="8256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5" name="Google Shape;325;p24"/>
          <p:cNvSpPr txBox="1"/>
          <p:nvPr/>
        </p:nvSpPr>
        <p:spPr>
          <a:xfrm>
            <a:off x="3395100" y="2899575"/>
            <a:ext cx="11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2023,2024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6" name="Google Shape;326;p24"/>
          <p:cNvSpPr txBox="1"/>
          <p:nvPr/>
        </p:nvSpPr>
        <p:spPr>
          <a:xfrm>
            <a:off x="2511800" y="3753525"/>
            <a:ext cx="281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1st, 2nd course on advanced CryoEM</a:t>
            </a:r>
            <a:endParaRPr sz="1100"/>
          </a:p>
        </p:txBody>
      </p:sp>
      <p:cxnSp>
        <p:nvCxnSpPr>
          <p:cNvPr id="327" name="Google Shape;327;p24"/>
          <p:cNvCxnSpPr>
            <a:stCxn id="324" idx="4"/>
            <a:endCxn id="326" idx="0"/>
          </p:cNvCxnSpPr>
          <p:nvPr/>
        </p:nvCxnSpPr>
        <p:spPr>
          <a:xfrm flipH="1">
            <a:off x="3918000" y="3521925"/>
            <a:ext cx="900" cy="2316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8" name="Google Shape;328;p24"/>
          <p:cNvSpPr/>
          <p:nvPr/>
        </p:nvSpPr>
        <p:spPr>
          <a:xfrm>
            <a:off x="712738" y="2771700"/>
            <a:ext cx="1934100" cy="8256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9" name="Google Shape;329;p24"/>
          <p:cNvSpPr txBox="1"/>
          <p:nvPr/>
        </p:nvSpPr>
        <p:spPr>
          <a:xfrm>
            <a:off x="925150" y="2940825"/>
            <a:ext cx="1509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2023,2024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p24"/>
          <p:cNvSpPr txBox="1"/>
          <p:nvPr/>
        </p:nvSpPr>
        <p:spPr>
          <a:xfrm>
            <a:off x="712750" y="3753525"/>
            <a:ext cx="1934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6th, 7th </a:t>
            </a:r>
            <a:r>
              <a:rPr lang="en" sz="1100"/>
              <a:t>Symposium</a:t>
            </a:r>
            <a:endParaRPr sz="1100"/>
          </a:p>
        </p:txBody>
      </p:sp>
      <p:cxnSp>
        <p:nvCxnSpPr>
          <p:cNvPr id="331" name="Google Shape;331;p24"/>
          <p:cNvCxnSpPr>
            <a:stCxn id="328" idx="4"/>
            <a:endCxn id="330" idx="0"/>
          </p:cNvCxnSpPr>
          <p:nvPr/>
        </p:nvCxnSpPr>
        <p:spPr>
          <a:xfrm>
            <a:off x="1679788" y="3597300"/>
            <a:ext cx="0" cy="156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4"/>
          <p:cNvSpPr/>
          <p:nvPr/>
        </p:nvSpPr>
        <p:spPr>
          <a:xfrm>
            <a:off x="452625" y="4004325"/>
            <a:ext cx="825600" cy="8256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3" name="Google Shape;333;p24"/>
          <p:cNvSpPr txBox="1"/>
          <p:nvPr/>
        </p:nvSpPr>
        <p:spPr>
          <a:xfrm>
            <a:off x="528825" y="4207575"/>
            <a:ext cx="673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2025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4" name="Google Shape;334;p24"/>
          <p:cNvSpPr txBox="1"/>
          <p:nvPr/>
        </p:nvSpPr>
        <p:spPr>
          <a:xfrm>
            <a:off x="1049750" y="4789500"/>
            <a:ext cx="1934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8</a:t>
            </a:r>
            <a:r>
              <a:rPr lang="en" sz="1100"/>
              <a:t>th Symposium, 3rd course</a:t>
            </a:r>
            <a:endParaRPr sz="1100"/>
          </a:p>
        </p:txBody>
      </p:sp>
      <p:cxnSp>
        <p:nvCxnSpPr>
          <p:cNvPr id="335" name="Google Shape;335;p24"/>
          <p:cNvCxnSpPr>
            <a:stCxn id="332" idx="6"/>
            <a:endCxn id="334" idx="0"/>
          </p:cNvCxnSpPr>
          <p:nvPr/>
        </p:nvCxnSpPr>
        <p:spPr>
          <a:xfrm>
            <a:off x="1278225" y="4417125"/>
            <a:ext cx="738600" cy="372300"/>
          </a:xfrm>
          <a:prstGeom prst="bentConnector2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6" name="Google Shape;336;p24"/>
          <p:cNvSpPr txBox="1"/>
          <p:nvPr/>
        </p:nvSpPr>
        <p:spPr>
          <a:xfrm>
            <a:off x="3116300" y="4533000"/>
            <a:ext cx="220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Så </a:t>
            </a:r>
            <a:r>
              <a:rPr lang="en">
                <a:solidFill>
                  <a:srgbClr val="6AA84F"/>
                </a:solidFill>
              </a:rPr>
              <a:t>/ Hvad s</a:t>
            </a:r>
            <a:r>
              <a:rPr lang="en">
                <a:solidFill>
                  <a:srgbClr val="6AA84F"/>
                </a:solidFill>
              </a:rPr>
              <a:t>å</a:t>
            </a:r>
            <a:r>
              <a:rPr lang="en">
                <a:solidFill>
                  <a:srgbClr val="6AA84F"/>
                </a:solidFill>
              </a:rPr>
              <a:t>?</a:t>
            </a:r>
            <a:r>
              <a:rPr lang="en"/>
              <a:t> </a:t>
            </a:r>
            <a:r>
              <a:rPr b="1" lang="en">
                <a:solidFill>
                  <a:srgbClr val="333333"/>
                </a:solidFill>
              </a:rPr>
              <a:t>cryoNET</a:t>
            </a:r>
            <a:endParaRPr b="1">
              <a:solidFill>
                <a:srgbClr val="333333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9A8C8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5"/>
          <p:cNvSpPr txBox="1"/>
          <p:nvPr>
            <p:ph type="title"/>
          </p:nvPr>
        </p:nvSpPr>
        <p:spPr>
          <a:xfrm>
            <a:off x="0" y="0"/>
            <a:ext cx="7508400" cy="5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ya goin’ </a:t>
            </a:r>
            <a:r>
              <a:rPr lang="en">
                <a:solidFill>
                  <a:schemeClr val="accent3"/>
                </a:solidFill>
              </a:rPr>
              <a:t>Australia?</a:t>
            </a:r>
            <a:endParaRPr/>
          </a:p>
        </p:txBody>
      </p:sp>
      <p:sp>
        <p:nvSpPr>
          <p:cNvPr id="342" name="Google Shape;342;p25"/>
          <p:cNvSpPr txBox="1"/>
          <p:nvPr/>
        </p:nvSpPr>
        <p:spPr>
          <a:xfrm>
            <a:off x="0" y="54150"/>
            <a:ext cx="8957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pic>
        <p:nvPicPr>
          <p:cNvPr id="343" name="Google Shape;343;p25" title="Australia_CryoEM_facilties_all_faciliti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538" y="487575"/>
            <a:ext cx="6336937" cy="46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3856" y="3494900"/>
            <a:ext cx="541200" cy="70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6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200">
                <a:solidFill>
                  <a:schemeClr val="accent3"/>
                </a:solidFill>
              </a:rPr>
              <a:t> Questions</a:t>
            </a:r>
            <a:r>
              <a:rPr lang="en" sz="5200"/>
              <a:t>/Discussion</a:t>
            </a:r>
            <a:endParaRPr sz="5200"/>
          </a:p>
        </p:txBody>
      </p:sp>
      <p:sp>
        <p:nvSpPr>
          <p:cNvPr id="350" name="Google Shape;350;p26"/>
          <p:cNvSpPr txBox="1"/>
          <p:nvPr>
            <p:ph idx="1" type="body"/>
          </p:nvPr>
        </p:nvSpPr>
        <p:spPr>
          <a:xfrm>
            <a:off x="729450" y="1770800"/>
            <a:ext cx="7688400" cy="24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Facility: </a:t>
            </a:r>
            <a:r>
              <a:rPr lang="en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unsw.edu.au/research/facilities-and-infrastructure/find-a-facility/sbf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​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Web port: </a:t>
            </a:r>
            <a:r>
              <a:rPr lang="en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cryosparc.analytical.unsw.edu.au​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My</a:t>
            </a: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  site: </a:t>
            </a:r>
            <a:r>
              <a:rPr lang="en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keiran-rowell.github.io/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​</a:t>
            </a:r>
            <a:b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Staff (thanks!)</a:t>
            </a: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400" u="sng">
                <a:latin typeface="Roboto Mono"/>
                <a:ea typeface="Roboto Mono"/>
                <a:cs typeface="Roboto Mono"/>
                <a:sym typeface="Roboto Mono"/>
              </a:rPr>
              <a:t>Nathan</a:t>
            </a: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&amp; </a:t>
            </a: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Josh </a:t>
            </a: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(Computational Systems Officers)</a:t>
            </a: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Collaborators: </a:t>
            </a: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Drs </a:t>
            </a: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Hasti Iranmanesh &amp;</a:t>
            </a: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Daniel </a:t>
            </a: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Luque, </a:t>
            </a: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Peilie Yang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8919" y="1709813"/>
            <a:ext cx="2444213" cy="429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purple logo&#10;&#10;AI-generated content may be incorrect." id="101" name="Google Shape;101;p14"/>
          <p:cNvPicPr preferRelativeResize="0"/>
          <p:nvPr/>
        </p:nvPicPr>
        <p:blipFill rotWithShape="1">
          <a:blip r:embed="rId4">
            <a:alphaModFix/>
          </a:blip>
          <a:srcRect b="0" l="44757" r="0" t="0"/>
          <a:stretch/>
        </p:blipFill>
        <p:spPr>
          <a:xfrm>
            <a:off x="6797738" y="2208888"/>
            <a:ext cx="2163698" cy="1011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logo for a scientific facility&#10;&#10;AI-generated content may be incorrect." id="102" name="Google Shape;102;p14"/>
          <p:cNvPicPr preferRelativeResize="0"/>
          <p:nvPr/>
        </p:nvPicPr>
        <p:blipFill rotWithShape="1">
          <a:blip r:embed="rId5">
            <a:alphaModFix/>
          </a:blip>
          <a:srcRect b="0" l="15245" r="34036" t="0"/>
          <a:stretch/>
        </p:blipFill>
        <p:spPr>
          <a:xfrm>
            <a:off x="4874100" y="2100063"/>
            <a:ext cx="1683725" cy="122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>
            <p:ph type="title"/>
          </p:nvPr>
        </p:nvSpPr>
        <p:spPr>
          <a:xfrm>
            <a:off x="163500" y="664625"/>
            <a:ext cx="4408500" cy="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Sharing</a:t>
            </a:r>
            <a:r>
              <a:rPr lang="en"/>
              <a:t> is caring</a:t>
            </a:r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0" y="54150"/>
            <a:ext cx="9144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</a:t>
            </a:r>
            <a:r>
              <a:rPr lang="en" sz="1100" u="sng">
                <a:solidFill>
                  <a:schemeClr val="hlink"/>
                </a:solidFill>
                <a:hlinkClick r:id="rId6"/>
              </a:rPr>
              <a:t>Mark Wainwright Analytical Centre</a:t>
            </a:r>
            <a:r>
              <a:rPr lang="en" sz="1100"/>
              <a:t> (MWAC) | Facilities &amp; Infrastructure - UNSW Research</a:t>
            </a:r>
            <a:r>
              <a:rPr lang="en" sz="1100"/>
              <a:t> </a:t>
            </a:r>
            <a:r>
              <a:rPr lang="en" sz="1100"/>
              <a:t>-</a:t>
            </a:r>
            <a:r>
              <a:rPr b="1" lang="en" sz="1100"/>
              <a:t> </a:t>
            </a:r>
            <a:r>
              <a:rPr b="1" lang="en" sz="1100"/>
              <a:t>Accessed</a:t>
            </a:r>
            <a:r>
              <a:rPr b="1" lang="en" sz="1100"/>
              <a:t>: </a:t>
            </a:r>
            <a:r>
              <a:rPr lang="en" sz="1100"/>
              <a:t>20</a:t>
            </a:r>
            <a:r>
              <a:rPr lang="en" sz="1100"/>
              <a:t>/07/2025</a:t>
            </a:r>
            <a:endParaRPr sz="1100"/>
          </a:p>
        </p:txBody>
      </p:sp>
      <p:pic>
        <p:nvPicPr>
          <p:cNvPr id="105" name="Google Shape;105;p14"/>
          <p:cNvPicPr preferRelativeResize="0"/>
          <p:nvPr/>
        </p:nvPicPr>
        <p:blipFill rotWithShape="1">
          <a:blip r:embed="rId7">
            <a:alphaModFix/>
          </a:blip>
          <a:srcRect b="0" l="11119" r="0" t="40894"/>
          <a:stretch/>
        </p:blipFill>
        <p:spPr>
          <a:xfrm>
            <a:off x="643950" y="4188850"/>
            <a:ext cx="7856100" cy="9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 txBox="1"/>
          <p:nvPr>
            <p:ph idx="1" type="body"/>
          </p:nvPr>
        </p:nvSpPr>
        <p:spPr>
          <a:xfrm>
            <a:off x="0" y="1204625"/>
            <a:ext cx="9144000" cy="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“</a:t>
            </a:r>
            <a:r>
              <a:rPr lang="en" sz="1400">
                <a:solidFill>
                  <a:schemeClr val="dk2"/>
                </a:solidFill>
              </a:rPr>
              <a:t>The Mark Wainwright Analytical Centre (MWAC) is the largest </a:t>
            </a:r>
            <a:r>
              <a:rPr lang="en" sz="1400" u="sng">
                <a:solidFill>
                  <a:schemeClr val="dk2"/>
                </a:solidFill>
              </a:rPr>
              <a:t>shared</a:t>
            </a:r>
            <a:r>
              <a:rPr lang="en" sz="1400">
                <a:solidFill>
                  <a:schemeClr val="dk2"/>
                </a:solidFill>
              </a:rPr>
              <a:t> facility in Australia.”  </a:t>
            </a:r>
            <a:r>
              <a:rPr lang="en" sz="1400"/>
              <a:t>  </a:t>
            </a:r>
            <a:r>
              <a:rPr lang="en"/>
              <a:t>[Emph. mine / PVC RI]</a:t>
            </a:r>
            <a:endParaRPr/>
          </a:p>
        </p:txBody>
      </p:sp>
      <p:pic>
        <p:nvPicPr>
          <p:cNvPr id="107" name="Google Shape;107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3504" y="1547700"/>
            <a:ext cx="4651842" cy="248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4"/>
          <p:cNvSpPr txBox="1"/>
          <p:nvPr/>
        </p:nvSpPr>
        <p:spPr>
          <a:xfrm>
            <a:off x="-1535875" y="55701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9" name="Google Shape;109;p14"/>
          <p:cNvSpPr txBox="1"/>
          <p:nvPr/>
        </p:nvSpPr>
        <p:spPr>
          <a:xfrm>
            <a:off x="1146738" y="52959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0" name="Google Shape;110;p14"/>
          <p:cNvSpPr/>
          <p:nvPr/>
        </p:nvSpPr>
        <p:spPr>
          <a:xfrm>
            <a:off x="4910625" y="1569375"/>
            <a:ext cx="4181700" cy="1760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1" name="Google Shape;111;p14"/>
          <p:cNvPicPr preferRelativeResize="0"/>
          <p:nvPr/>
        </p:nvPicPr>
        <p:blipFill rotWithShape="1">
          <a:blip r:embed="rId9">
            <a:alphaModFix/>
          </a:blip>
          <a:srcRect b="72189" l="0" r="0" t="0"/>
          <a:stretch/>
        </p:blipFill>
        <p:spPr>
          <a:xfrm>
            <a:off x="5018050" y="3619150"/>
            <a:ext cx="4125950" cy="31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4"/>
          <p:cNvPicPr preferRelativeResize="0"/>
          <p:nvPr/>
        </p:nvPicPr>
        <p:blipFill rotWithShape="1">
          <a:blip r:embed="rId9">
            <a:alphaModFix/>
          </a:blip>
          <a:srcRect b="9343" l="0" r="0" t="52219"/>
          <a:stretch/>
        </p:blipFill>
        <p:spPr>
          <a:xfrm>
            <a:off x="5018050" y="3872200"/>
            <a:ext cx="4125950" cy="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/>
          <p:nvPr>
            <p:ph type="title"/>
          </p:nvPr>
        </p:nvSpPr>
        <p:spPr>
          <a:xfrm>
            <a:off x="166600" y="559950"/>
            <a:ext cx="9153600" cy="8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</a:t>
            </a:r>
            <a:r>
              <a:rPr lang="en">
                <a:solidFill>
                  <a:schemeClr val="dk1"/>
                </a:solidFill>
              </a:rPr>
              <a:t>Trust </a:t>
            </a:r>
            <a:r>
              <a:rPr lang="en"/>
              <a:t>						    	 &amp;					  </a:t>
            </a:r>
            <a:r>
              <a:rPr lang="en">
                <a:solidFill>
                  <a:schemeClr val="accent3"/>
                </a:solidFill>
              </a:rPr>
              <a:t>Respect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18" name="Google Shape;118;p15"/>
          <p:cNvSpPr txBox="1"/>
          <p:nvPr>
            <p:ph type="title"/>
          </p:nvPr>
        </p:nvSpPr>
        <p:spPr>
          <a:xfrm>
            <a:off x="751825" y="1032731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u="sng">
                <a:solidFill>
                  <a:schemeClr val="accent5"/>
                </a:solidFill>
              </a:rPr>
              <a:t>Gained</a:t>
            </a:r>
            <a:endParaRPr b="0" u="sng">
              <a:solidFill>
                <a:schemeClr val="accent5"/>
              </a:solidFill>
            </a:endParaRPr>
          </a:p>
        </p:txBody>
      </p:sp>
      <p:sp>
        <p:nvSpPr>
          <p:cNvPr id="119" name="Google Shape;119;p15"/>
          <p:cNvSpPr txBox="1"/>
          <p:nvPr>
            <p:ph type="title"/>
          </p:nvPr>
        </p:nvSpPr>
        <p:spPr>
          <a:xfrm>
            <a:off x="678750" y="3323800"/>
            <a:ext cx="7878000" cy="4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u="sng">
                <a:solidFill>
                  <a:srgbClr val="980000"/>
                </a:solidFill>
              </a:rPr>
              <a:t>Eroded</a:t>
            </a:r>
            <a:endParaRPr b="0" u="sng">
              <a:solidFill>
                <a:srgbClr val="980000"/>
              </a:solidFill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102225" y="1437750"/>
            <a:ext cx="2658900" cy="18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❖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Demonstrations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❖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Co-working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❖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Translation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❖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Mental models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❖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Progress updates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❖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Advocacy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6342925" y="1438075"/>
            <a:ext cx="2801100" cy="20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❖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Expertise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❖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Collaboration with others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❖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Valuing other technical fields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❖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Learning their problems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❖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Turning up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❖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Planning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" name="Google Shape;122;p15"/>
          <p:cNvSpPr txBox="1"/>
          <p:nvPr/>
        </p:nvSpPr>
        <p:spPr>
          <a:xfrm>
            <a:off x="102225" y="3782800"/>
            <a:ext cx="2658900" cy="12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❖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Resource hoarding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❖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Outages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❖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Dismissiveness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❖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Jargon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15"/>
          <p:cNvSpPr txBox="1"/>
          <p:nvPr/>
        </p:nvSpPr>
        <p:spPr>
          <a:xfrm>
            <a:off x="6342925" y="3782800"/>
            <a:ext cx="2658900" cy="11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❖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Solving the wrong problems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❖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Frustrations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❖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Puritanism 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❖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Ego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" name="Google Shape;124;p15"/>
          <p:cNvSpPr txBox="1"/>
          <p:nvPr>
            <p:ph type="title"/>
          </p:nvPr>
        </p:nvSpPr>
        <p:spPr>
          <a:xfrm>
            <a:off x="357625" y="0"/>
            <a:ext cx="7149300" cy="8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Systems </a:t>
            </a: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administration</a:t>
            </a: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&amp; design process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78150" y="1482275"/>
            <a:ext cx="8987700" cy="1802100"/>
          </a:xfrm>
          <a:prstGeom prst="rect">
            <a:avLst/>
          </a:prstGeom>
          <a:solidFill>
            <a:srgbClr val="1C3678">
              <a:alpha val="9500"/>
            </a:srgbClr>
          </a:solidFill>
          <a:ln cap="flat" cmpd="sng" w="9525">
            <a:solidFill>
              <a:srgbClr val="0070C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" name="Google Shape;126;p15"/>
          <p:cNvSpPr/>
          <p:nvPr/>
        </p:nvSpPr>
        <p:spPr>
          <a:xfrm>
            <a:off x="78150" y="3788000"/>
            <a:ext cx="8987700" cy="1298700"/>
          </a:xfrm>
          <a:prstGeom prst="rect">
            <a:avLst/>
          </a:prstGeom>
          <a:solidFill>
            <a:srgbClr val="980000">
              <a:alpha val="10000"/>
            </a:srgbClr>
          </a:solidFill>
          <a:ln cap="flat" cmpd="sng" w="9525">
            <a:solidFill>
              <a:srgbClr val="98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/>
          <p:nvPr>
            <p:ph type="title"/>
          </p:nvPr>
        </p:nvSpPr>
        <p:spPr>
          <a:xfrm>
            <a:off x="49775" y="509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 </a:t>
            </a:r>
            <a:r>
              <a:rPr lang="en">
                <a:solidFill>
                  <a:schemeClr val="accent3"/>
                </a:solidFill>
              </a:rPr>
              <a:t>data explosion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132" name="Google Shape;132;p16" title="Structural nanotechnology - three-dimensional cryo-EM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575" y="1059150"/>
            <a:ext cx="7125423" cy="408434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 txBox="1"/>
          <p:nvPr/>
        </p:nvSpPr>
        <p:spPr>
          <a:xfrm>
            <a:off x="0" y="-22050"/>
            <a:ext cx="8957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</a:t>
            </a:r>
            <a:r>
              <a:rPr lang="en" sz="1100"/>
              <a:t>tructural nanotechnology: three-dimensional cryo-EM and its use in the development of nanoplatforms for in vitro catalysis</a:t>
            </a:r>
            <a:br>
              <a:rPr lang="en" sz="1100"/>
            </a:br>
            <a:r>
              <a:rPr lang="en" sz="1100" u="sng">
                <a:solidFill>
                  <a:schemeClr val="hlink"/>
                </a:solidFill>
                <a:hlinkClick r:id="rId4"/>
              </a:rPr>
              <a:t>Nanoscale</a:t>
            </a:r>
            <a:r>
              <a:rPr lang="en" sz="1100"/>
              <a:t>, (</a:t>
            </a:r>
            <a:r>
              <a:rPr b="1" lang="en" sz="1100"/>
              <a:t>2019</a:t>
            </a:r>
            <a:r>
              <a:rPr lang="en" sz="1100"/>
              <a:t>), </a:t>
            </a:r>
            <a:r>
              <a:rPr b="1" lang="en" sz="1100"/>
              <a:t>11</a:t>
            </a:r>
            <a:r>
              <a:rPr lang="en" sz="1100"/>
              <a:t>, 4130-4146</a:t>
            </a:r>
            <a:endParaRPr sz="1100"/>
          </a:p>
        </p:txBody>
      </p:sp>
      <p:sp>
        <p:nvSpPr>
          <p:cNvPr id="134" name="Google Shape;134;p16"/>
          <p:cNvSpPr txBox="1"/>
          <p:nvPr/>
        </p:nvSpPr>
        <p:spPr>
          <a:xfrm>
            <a:off x="-26425" y="1429100"/>
            <a:ext cx="26091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Compute needs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2-10 TB/day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10+ GbE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Months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retention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Worker SSD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Low/no queue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" name="Google Shape;139;p17"/>
          <p:cNvCxnSpPr>
            <a:stCxn id="140" idx="3"/>
            <a:endCxn id="141" idx="0"/>
          </p:cNvCxnSpPr>
          <p:nvPr/>
        </p:nvCxnSpPr>
        <p:spPr>
          <a:xfrm>
            <a:off x="4083925" y="2469311"/>
            <a:ext cx="488100" cy="1638600"/>
          </a:xfrm>
          <a:prstGeom prst="bentConnector2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2" name="Google Shape;142;p17"/>
          <p:cNvSpPr txBox="1"/>
          <p:nvPr>
            <p:ph idx="1" type="body"/>
          </p:nvPr>
        </p:nvSpPr>
        <p:spPr>
          <a:xfrm>
            <a:off x="724950" y="46011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EMU 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⟷ </a:t>
            </a:r>
            <a:r>
              <a:rPr b="1" lang="en" sz="1800">
                <a:solidFill>
                  <a:srgbClr val="674EA7"/>
                </a:solidFill>
                <a:latin typeface="Arial"/>
                <a:ea typeface="Arial"/>
                <a:cs typeface="Arial"/>
                <a:sym typeface="Arial"/>
              </a:rPr>
              <a:t>SBF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pipeline in development ​- 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Orig.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Credit: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A/Dir. Dr Daniel Luque</a:t>
            </a:r>
            <a:endParaRPr/>
          </a:p>
        </p:txBody>
      </p:sp>
      <p:pic>
        <p:nvPicPr>
          <p:cNvPr id="143" name="Google Shape;14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50" y="444956"/>
            <a:ext cx="1091700" cy="1206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3238" y="2063288"/>
            <a:ext cx="812026" cy="81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013" y="3348725"/>
            <a:ext cx="1151174" cy="836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cylinder in a cloud&#10;&#10;AI-generated content may be incorrect." id="146" name="Google Shape;14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0600" y="3350150"/>
            <a:ext cx="1206100" cy="91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1888" y="573787"/>
            <a:ext cx="812026" cy="81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71900" y="2009838"/>
            <a:ext cx="812025" cy="918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72850" y="955738"/>
            <a:ext cx="809625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77425" y="955738"/>
            <a:ext cx="809625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82000" y="955738"/>
            <a:ext cx="809625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computer&#10;&#10;Description automatically generated" id="151" name="Google Shape;151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39944" y="3260972"/>
            <a:ext cx="1081721" cy="741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computer&#10;&#10;Description automatically generated" id="152" name="Google Shape;152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49532" y="3260972"/>
            <a:ext cx="1081721" cy="741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computer&#10;&#10;Description automatically generated" id="153" name="Google Shape;153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70862" y="3260972"/>
            <a:ext cx="1081721" cy="741532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7"/>
          <p:cNvSpPr txBox="1"/>
          <p:nvPr/>
        </p:nvSpPr>
        <p:spPr>
          <a:xfrm>
            <a:off x="17150" y="16425"/>
            <a:ext cx="167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TFS Arctica​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Cryo-EM​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17"/>
          <p:cNvSpPr txBox="1"/>
          <p:nvPr/>
        </p:nvSpPr>
        <p:spPr>
          <a:xfrm>
            <a:off x="188550" y="4185075"/>
            <a:ext cx="167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DDN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(old)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17"/>
          <p:cNvSpPr txBox="1"/>
          <p:nvPr/>
        </p:nvSpPr>
        <p:spPr>
          <a:xfrm>
            <a:off x="1693250" y="4185075"/>
            <a:ext cx="130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DDN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(newer)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17"/>
          <p:cNvSpPr txBox="1"/>
          <p:nvPr/>
        </p:nvSpPr>
        <p:spPr>
          <a:xfrm>
            <a:off x="2760062" y="2928763"/>
            <a:ext cx="183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IBM</a:t>
            </a:r>
            <a:br>
              <a:rPr lang="en" sz="1200"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latin typeface="Roboto"/>
                <a:ea typeface="Roboto"/>
                <a:cs typeface="Roboto"/>
                <a:sym typeface="Roboto"/>
              </a:rPr>
              <a:t>Elastic Storage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17"/>
          <p:cNvSpPr txBox="1"/>
          <p:nvPr/>
        </p:nvSpPr>
        <p:spPr>
          <a:xfrm>
            <a:off x="111850" y="2009825"/>
            <a:ext cx="1676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Direct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detector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 sz="1200">
                <a:latin typeface="Roboto"/>
                <a:ea typeface="Roboto"/>
                <a:cs typeface="Roboto"/>
                <a:sym typeface="Roboto"/>
              </a:rPr>
            </a:b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pass-through storage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​ 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17"/>
          <p:cNvSpPr txBox="1"/>
          <p:nvPr/>
        </p:nvSpPr>
        <p:spPr>
          <a:xfrm>
            <a:off x="2908188" y="132275"/>
            <a:ext cx="167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On-the-fly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processing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0" name="Google Shape;160;p17"/>
          <p:cNvCxnSpPr>
            <a:stCxn id="145" idx="0"/>
            <a:endCxn id="144" idx="2"/>
          </p:cNvCxnSpPr>
          <p:nvPr/>
        </p:nvCxnSpPr>
        <p:spPr>
          <a:xfrm rot="-5400000">
            <a:off x="1326300" y="2575625"/>
            <a:ext cx="473400" cy="1072800"/>
          </a:xfrm>
          <a:prstGeom prst="bentConnector3">
            <a:avLst>
              <a:gd fmla="val 50001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1" name="Google Shape;161;p17"/>
          <p:cNvCxnSpPr>
            <a:stCxn id="144" idx="2"/>
            <a:endCxn id="146" idx="0"/>
          </p:cNvCxnSpPr>
          <p:nvPr/>
        </p:nvCxnSpPr>
        <p:spPr>
          <a:xfrm flipH="1" rot="-5400000">
            <a:off x="1984050" y="2990513"/>
            <a:ext cx="474900" cy="244500"/>
          </a:xfrm>
          <a:prstGeom prst="bentConnector3">
            <a:avLst>
              <a:gd fmla="val 49993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" name="Google Shape;162;p17"/>
          <p:cNvCxnSpPr>
            <a:stCxn id="143" idx="3"/>
            <a:endCxn id="144" idx="0"/>
          </p:cNvCxnSpPr>
          <p:nvPr/>
        </p:nvCxnSpPr>
        <p:spPr>
          <a:xfrm>
            <a:off x="1401050" y="1048012"/>
            <a:ext cx="698100" cy="1015200"/>
          </a:xfrm>
          <a:prstGeom prst="bentConnector2">
            <a:avLst/>
          </a:prstGeom>
          <a:noFill/>
          <a:ln cap="flat" cmpd="sng" w="28575">
            <a:solidFill>
              <a:srgbClr val="0070C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" name="Google Shape;163;p17"/>
          <p:cNvCxnSpPr>
            <a:stCxn id="144" idx="3"/>
            <a:endCxn id="140" idx="1"/>
          </p:cNvCxnSpPr>
          <p:nvPr/>
        </p:nvCxnSpPr>
        <p:spPr>
          <a:xfrm>
            <a:off x="2505263" y="2469300"/>
            <a:ext cx="766500" cy="600"/>
          </a:xfrm>
          <a:prstGeom prst="bentConnector3">
            <a:avLst>
              <a:gd fmla="val 50009" name="adj1"/>
            </a:avLst>
          </a:prstGeom>
          <a:noFill/>
          <a:ln cap="flat" cmpd="sng" w="28575">
            <a:solidFill>
              <a:srgbClr val="0070C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" name="Google Shape;164;p17"/>
          <p:cNvCxnSpPr>
            <a:stCxn id="147" idx="2"/>
            <a:endCxn id="140" idx="0"/>
          </p:cNvCxnSpPr>
          <p:nvPr/>
        </p:nvCxnSpPr>
        <p:spPr>
          <a:xfrm flipH="1" rot="-5400000">
            <a:off x="3366200" y="1697513"/>
            <a:ext cx="624000" cy="600"/>
          </a:xfrm>
          <a:prstGeom prst="bentConnector3">
            <a:avLst>
              <a:gd fmla="val 50002" name="adj1"/>
            </a:avLst>
          </a:prstGeom>
          <a:noFill/>
          <a:ln cap="flat" cmpd="sng" w="28575">
            <a:solidFill>
              <a:srgbClr val="0070C0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65" name="Google Shape;165;p17"/>
          <p:cNvSpPr/>
          <p:nvPr/>
        </p:nvSpPr>
        <p:spPr>
          <a:xfrm>
            <a:off x="5256675" y="816500"/>
            <a:ext cx="2896200" cy="1015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70C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6" name="Google Shape;166;p17"/>
          <p:cNvCxnSpPr>
            <a:stCxn id="140" idx="3"/>
            <a:endCxn id="165" idx="1"/>
          </p:cNvCxnSpPr>
          <p:nvPr/>
        </p:nvCxnSpPr>
        <p:spPr>
          <a:xfrm flipH="1" rot="10800000">
            <a:off x="4083925" y="1324211"/>
            <a:ext cx="1172700" cy="1145100"/>
          </a:xfrm>
          <a:prstGeom prst="bentConnector3">
            <a:avLst>
              <a:gd fmla="val 50002" name="adj1"/>
            </a:avLst>
          </a:prstGeom>
          <a:noFill/>
          <a:ln cap="flat" cmpd="sng" w="28575">
            <a:solidFill>
              <a:srgbClr val="0070C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67" name="Google Shape;167;p17"/>
          <p:cNvSpPr/>
          <p:nvPr/>
        </p:nvSpPr>
        <p:spPr>
          <a:xfrm>
            <a:off x="5256625" y="3124138"/>
            <a:ext cx="3539100" cy="1015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74EA7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8" name="Google Shape;168;p17"/>
          <p:cNvCxnSpPr>
            <a:stCxn id="140" idx="3"/>
            <a:endCxn id="167" idx="1"/>
          </p:cNvCxnSpPr>
          <p:nvPr/>
        </p:nvCxnSpPr>
        <p:spPr>
          <a:xfrm>
            <a:off x="4083925" y="2469311"/>
            <a:ext cx="1172700" cy="11625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674EA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" name="Google Shape;169;p17"/>
          <p:cNvSpPr txBox="1"/>
          <p:nvPr/>
        </p:nvSpPr>
        <p:spPr>
          <a:xfrm>
            <a:off x="4951575" y="262400"/>
            <a:ext cx="3506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Electron Microscopy Unit Staff</a:t>
            </a:r>
            <a:br>
              <a:rPr lang="en" sz="1200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latin typeface="Roboto"/>
                <a:ea typeface="Roboto"/>
                <a:cs typeface="Roboto"/>
                <a:sym typeface="Roboto"/>
              </a:rPr>
              <a:t>QA, movie averaging, tomo., model building, </a:t>
            </a: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etc.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17"/>
          <p:cNvSpPr txBox="1"/>
          <p:nvPr/>
        </p:nvSpPr>
        <p:spPr>
          <a:xfrm>
            <a:off x="5289051" y="2519675"/>
            <a:ext cx="3539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Structural</a:t>
            </a:r>
            <a:r>
              <a:rPr b="1" lang="en" sz="12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 Biology Facility Users</a:t>
            </a:r>
            <a:br>
              <a:rPr lang="en" sz="1200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latin typeface="Roboto"/>
                <a:ea typeface="Roboto"/>
                <a:cs typeface="Roboto"/>
                <a:sym typeface="Roboto"/>
              </a:rPr>
              <a:t>Single particle reconstruction, AlphaFold, </a:t>
            </a: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etc.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17"/>
          <p:cNvSpPr txBox="1"/>
          <p:nvPr/>
        </p:nvSpPr>
        <p:spPr>
          <a:xfrm>
            <a:off x="5289323" y="4185600"/>
            <a:ext cx="350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9"/>
              </a:rPr>
              <a:t>cryosparc.analytical.unsw.edu.au</a:t>
            </a:r>
            <a:endParaRPr/>
          </a:p>
        </p:txBody>
      </p:sp>
      <p:sp>
        <p:nvSpPr>
          <p:cNvPr id="172" name="Google Shape;172;p17"/>
          <p:cNvSpPr/>
          <p:nvPr/>
        </p:nvSpPr>
        <p:spPr>
          <a:xfrm>
            <a:off x="677550" y="3391550"/>
            <a:ext cx="698100" cy="8361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17"/>
          <p:cNvSpPr txBox="1"/>
          <p:nvPr/>
        </p:nvSpPr>
        <p:spPr>
          <a:xfrm>
            <a:off x="1214025" y="521150"/>
            <a:ext cx="1835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3"/>
                </a:solidFill>
                <a:latin typeface="Roboto Medium"/>
                <a:ea typeface="Roboto Medium"/>
                <a:cs typeface="Roboto Medium"/>
                <a:sym typeface="Roboto Medium"/>
              </a:rPr>
              <a:t>5 TB</a:t>
            </a:r>
            <a:endParaRPr sz="1300">
              <a:solidFill>
                <a:schemeClr val="accent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3"/>
                </a:solidFill>
                <a:latin typeface="Roboto Medium"/>
                <a:ea typeface="Roboto Medium"/>
                <a:cs typeface="Roboto Medium"/>
                <a:sym typeface="Roboto Medium"/>
              </a:rPr>
              <a:t>0.25–5 M particles</a:t>
            </a:r>
            <a:endParaRPr sz="1300">
              <a:solidFill>
                <a:schemeClr val="accent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4" name="Google Shape;174;p17"/>
          <p:cNvSpPr txBox="1"/>
          <p:nvPr/>
        </p:nvSpPr>
        <p:spPr>
          <a:xfrm>
            <a:off x="2727000" y="3288500"/>
            <a:ext cx="1835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3"/>
                </a:solidFill>
                <a:latin typeface="Roboto Medium"/>
                <a:ea typeface="Roboto Medium"/>
                <a:cs typeface="Roboto Medium"/>
                <a:sym typeface="Roboto Medium"/>
              </a:rPr>
              <a:t>10–20</a:t>
            </a:r>
            <a:r>
              <a:rPr lang="en" sz="1300">
                <a:solidFill>
                  <a:schemeClr val="accent3"/>
                </a:solidFill>
                <a:latin typeface="Roboto Medium"/>
                <a:ea typeface="Roboto Medium"/>
                <a:cs typeface="Roboto Medium"/>
                <a:sym typeface="Roboto Medium"/>
              </a:rPr>
              <a:t> TB</a:t>
            </a:r>
            <a:endParaRPr sz="1300">
              <a:solidFill>
                <a:schemeClr val="accent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3"/>
                </a:solidFill>
                <a:latin typeface="Roboto Medium"/>
                <a:ea typeface="Roboto Medium"/>
                <a:cs typeface="Roboto Medium"/>
                <a:sym typeface="Roboto Medium"/>
              </a:rPr>
              <a:t>Total project files</a:t>
            </a:r>
            <a:endParaRPr sz="1300">
              <a:solidFill>
                <a:schemeClr val="accent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5" name="Google Shape;175;p17"/>
          <p:cNvSpPr txBox="1"/>
          <p:nvPr/>
        </p:nvSpPr>
        <p:spPr>
          <a:xfrm>
            <a:off x="4850550" y="1777875"/>
            <a:ext cx="366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3"/>
                </a:solidFill>
                <a:latin typeface="Roboto Medium"/>
                <a:ea typeface="Roboto Medium"/>
                <a:cs typeface="Roboto Medium"/>
                <a:sym typeface="Roboto Medium"/>
              </a:rPr>
              <a:t>Job files cached on SSD</a:t>
            </a:r>
            <a:endParaRPr sz="1300">
              <a:solidFill>
                <a:schemeClr val="accent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41" name="Google Shape;141;p17" title="74-747829_internet-icon-transparent-web-logo-png-clipart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279500" y="4108050"/>
            <a:ext cx="585000" cy="5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7"/>
          <p:cNvSpPr txBox="1"/>
          <p:nvPr/>
        </p:nvSpPr>
        <p:spPr>
          <a:xfrm>
            <a:off x="4824350" y="4184250"/>
            <a:ext cx="949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3"/>
                </a:solidFill>
                <a:latin typeface="Roboto Medium"/>
                <a:ea typeface="Roboto Medium"/>
                <a:cs typeface="Roboto Medium"/>
                <a:sym typeface="Roboto Medium"/>
              </a:rPr>
              <a:t>5–</a:t>
            </a:r>
            <a:r>
              <a:rPr lang="en" sz="1300">
                <a:solidFill>
                  <a:schemeClr val="accent3"/>
                </a:solidFill>
                <a:latin typeface="Roboto Medium"/>
                <a:ea typeface="Roboto Medium"/>
                <a:cs typeface="Roboto Medium"/>
                <a:sym typeface="Roboto Medium"/>
              </a:rPr>
              <a:t>20 GB</a:t>
            </a:r>
            <a:endParaRPr sz="1300">
              <a:solidFill>
                <a:schemeClr val="accent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3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Final map</a:t>
            </a:r>
            <a:endParaRPr sz="1300">
              <a:solidFill>
                <a:schemeClr val="accent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8"/>
          <p:cNvPicPr preferRelativeResize="0"/>
          <p:nvPr/>
        </p:nvPicPr>
        <p:blipFill rotWithShape="1">
          <a:blip r:embed="rId3">
            <a:alphaModFix/>
          </a:blip>
          <a:srcRect b="0" l="0" r="53925" t="0"/>
          <a:stretch/>
        </p:blipFill>
        <p:spPr>
          <a:xfrm>
            <a:off x="4140425" y="938777"/>
            <a:ext cx="2646925" cy="2574447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8"/>
          <p:cNvSpPr txBox="1"/>
          <p:nvPr>
            <p:ph type="title"/>
          </p:nvPr>
        </p:nvSpPr>
        <p:spPr>
          <a:xfrm>
            <a:off x="81125" y="509763"/>
            <a:ext cx="57732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CryoEM </a:t>
            </a:r>
            <a:r>
              <a:rPr lang="en"/>
              <a:t>is </a:t>
            </a:r>
            <a:r>
              <a:rPr lang="en">
                <a:solidFill>
                  <a:schemeClr val="accent3"/>
                </a:solidFill>
              </a:rPr>
              <a:t>scientifically </a:t>
            </a:r>
            <a:r>
              <a:rPr lang="en">
                <a:solidFill>
                  <a:schemeClr val="accent3"/>
                </a:solidFill>
              </a:rPr>
              <a:t>worth</a:t>
            </a:r>
            <a:r>
              <a:rPr lang="en"/>
              <a:t> the pain</a:t>
            </a:r>
            <a:endParaRPr/>
          </a:p>
        </p:txBody>
      </p:sp>
      <p:sp>
        <p:nvSpPr>
          <p:cNvPr id="183" name="Google Shape;183;p18"/>
          <p:cNvSpPr txBox="1"/>
          <p:nvPr/>
        </p:nvSpPr>
        <p:spPr>
          <a:xfrm>
            <a:off x="0" y="0"/>
            <a:ext cx="585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1.</a:t>
            </a:r>
            <a:r>
              <a:rPr lang="en" sz="800"/>
              <a:t> </a:t>
            </a:r>
            <a:r>
              <a:rPr lang="en" sz="800"/>
              <a:t>Cryo-EM structure of the human cardiac myosin filament, </a:t>
            </a:r>
            <a:r>
              <a:rPr i="1" lang="en" sz="800" u="sng">
                <a:solidFill>
                  <a:schemeClr val="hlink"/>
                </a:solidFill>
                <a:hlinkClick r:id="rId4"/>
              </a:rPr>
              <a:t>Nature</a:t>
            </a:r>
            <a:r>
              <a:rPr lang="en" sz="800"/>
              <a:t>, </a:t>
            </a:r>
            <a:r>
              <a:rPr b="1" lang="en" sz="800"/>
              <a:t>623</a:t>
            </a:r>
            <a:r>
              <a:rPr lang="en" sz="800"/>
              <a:t>, 853–862 (</a:t>
            </a:r>
            <a:r>
              <a:rPr b="1" lang="en" sz="800"/>
              <a:t>2023</a:t>
            </a:r>
            <a:r>
              <a:rPr lang="en" sz="800"/>
              <a:t>)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2.</a:t>
            </a:r>
            <a:r>
              <a:rPr lang="en" sz="800"/>
              <a:t> Structure of an archaeal ribosome reveals a divergent active site and hibernation factor, </a:t>
            </a:r>
            <a:r>
              <a:rPr i="1" lang="en" sz="800" u="sng">
                <a:solidFill>
                  <a:schemeClr val="hlink"/>
                </a:solidFill>
                <a:hlinkClick r:id="rId5"/>
              </a:rPr>
              <a:t>Nature Micro</a:t>
            </a:r>
            <a:r>
              <a:rPr i="1" lang="en" sz="800"/>
              <a:t>.</a:t>
            </a:r>
            <a:r>
              <a:rPr lang="en" sz="800"/>
              <a:t>, (</a:t>
            </a:r>
            <a:r>
              <a:rPr b="1" lang="en" sz="800"/>
              <a:t>2025</a:t>
            </a:r>
            <a:r>
              <a:rPr lang="en" sz="800"/>
              <a:t>)</a:t>
            </a:r>
            <a:endParaRPr sz="800"/>
          </a:p>
        </p:txBody>
      </p:sp>
      <p:pic>
        <p:nvPicPr>
          <p:cNvPr descr="Fig. 2" id="184" name="Google Shape;18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125" y="1061837"/>
            <a:ext cx="3670149" cy="209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8"/>
          <p:cNvSpPr txBox="1"/>
          <p:nvPr/>
        </p:nvSpPr>
        <p:spPr>
          <a:xfrm>
            <a:off x="81050" y="3121000"/>
            <a:ext cx="3670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1. </a:t>
            </a:r>
            <a:r>
              <a:rPr lang="en" sz="900"/>
              <a:t> </a:t>
            </a:r>
            <a:r>
              <a:rPr lang="en" sz="900"/>
              <a:t>The solved structure of titin, the longest human protein</a:t>
            </a:r>
            <a:endParaRPr sz="900"/>
          </a:p>
        </p:txBody>
      </p:sp>
      <p:sp>
        <p:nvSpPr>
          <p:cNvPr id="186" name="Google Shape;186;p18"/>
          <p:cNvSpPr txBox="1"/>
          <p:nvPr/>
        </p:nvSpPr>
        <p:spPr>
          <a:xfrm>
            <a:off x="4366900" y="3356500"/>
            <a:ext cx="211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2.</a:t>
            </a:r>
            <a:r>
              <a:rPr lang="en" sz="900"/>
              <a:t> The archeal ribosome with unique   archeal proteins coloured red</a:t>
            </a:r>
            <a:endParaRPr sz="900"/>
          </a:p>
        </p:txBody>
      </p:sp>
      <p:sp>
        <p:nvSpPr>
          <p:cNvPr id="187" name="Google Shape;187;p18"/>
          <p:cNvSpPr/>
          <p:nvPr/>
        </p:nvSpPr>
        <p:spPr>
          <a:xfrm>
            <a:off x="4184425" y="1036325"/>
            <a:ext cx="276600" cy="25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8" name="Google Shape;188;p18"/>
          <p:cNvPicPr preferRelativeResize="0"/>
          <p:nvPr/>
        </p:nvPicPr>
        <p:blipFill rotWithShape="1">
          <a:blip r:embed="rId7">
            <a:alphaModFix/>
          </a:blip>
          <a:srcRect b="0" l="-2511" r="0" t="0"/>
          <a:stretch/>
        </p:blipFill>
        <p:spPr>
          <a:xfrm>
            <a:off x="6970850" y="477000"/>
            <a:ext cx="2166325" cy="431660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8"/>
          <p:cNvSpPr txBox="1"/>
          <p:nvPr/>
        </p:nvSpPr>
        <p:spPr>
          <a:xfrm>
            <a:off x="5105300" y="-15300"/>
            <a:ext cx="410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3.</a:t>
            </a:r>
            <a:r>
              <a:rPr lang="en" sz="900"/>
              <a:t> In situ structure of a bacterial flagellar motor…, </a:t>
            </a:r>
            <a:r>
              <a:rPr i="1" lang="en" sz="900" u="sng">
                <a:solidFill>
                  <a:schemeClr val="hlink"/>
                </a:solidFill>
                <a:hlinkClick r:id="rId8"/>
              </a:rPr>
              <a:t>Nature Micro</a:t>
            </a:r>
            <a:r>
              <a:rPr i="1" lang="en" sz="900"/>
              <a:t>.</a:t>
            </a:r>
            <a:r>
              <a:rPr lang="en" sz="900"/>
              <a:t>, (</a:t>
            </a:r>
            <a:r>
              <a:rPr b="1" lang="en" sz="900"/>
              <a:t>2025</a:t>
            </a:r>
            <a:r>
              <a:rPr lang="en" sz="900"/>
              <a:t>)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4</a:t>
            </a:r>
            <a:r>
              <a:rPr b="1" lang="en" sz="900"/>
              <a:t>.</a:t>
            </a:r>
            <a:r>
              <a:rPr lang="en" sz="900"/>
              <a:t> Spliceosome activated for step 2 of splicing, </a:t>
            </a:r>
            <a:r>
              <a:rPr i="1" lang="en" sz="900" u="sng">
                <a:solidFill>
                  <a:schemeClr val="hlink"/>
                </a:solidFill>
                <a:hlinkClick r:id="rId9"/>
              </a:rPr>
              <a:t>Nature</a:t>
            </a:r>
            <a:r>
              <a:rPr lang="en" sz="900"/>
              <a:t>, </a:t>
            </a:r>
            <a:r>
              <a:rPr b="1" lang="en" sz="900"/>
              <a:t>542</a:t>
            </a:r>
            <a:r>
              <a:rPr lang="en" sz="900"/>
              <a:t>, 318–323 (</a:t>
            </a:r>
            <a:r>
              <a:rPr b="1" lang="en" sz="900"/>
              <a:t>2017</a:t>
            </a:r>
            <a:r>
              <a:rPr lang="en" sz="900"/>
              <a:t>)</a:t>
            </a:r>
            <a:endParaRPr sz="900"/>
          </a:p>
        </p:txBody>
      </p:sp>
      <p:sp>
        <p:nvSpPr>
          <p:cNvPr id="190" name="Google Shape;190;p18"/>
          <p:cNvSpPr txBox="1"/>
          <p:nvPr/>
        </p:nvSpPr>
        <p:spPr>
          <a:xfrm>
            <a:off x="5537300" y="4823900"/>
            <a:ext cx="3670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3. </a:t>
            </a:r>
            <a:r>
              <a:rPr lang="en" sz="900"/>
              <a:t>The entire bacterial flagella motor at fractions of a nm resolution</a:t>
            </a:r>
            <a:endParaRPr sz="900"/>
          </a:p>
        </p:txBody>
      </p:sp>
      <p:pic>
        <p:nvPicPr>
          <p:cNvPr descr="Figure 2" id="191" name="Google Shape;191;p18"/>
          <p:cNvPicPr preferRelativeResize="0"/>
          <p:nvPr/>
        </p:nvPicPr>
        <p:blipFill rotWithShape="1">
          <a:blip r:embed="rId10">
            <a:alphaModFix/>
          </a:blip>
          <a:srcRect b="50855" l="0" r="0" t="0"/>
          <a:stretch/>
        </p:blipFill>
        <p:spPr>
          <a:xfrm>
            <a:off x="315900" y="3374282"/>
            <a:ext cx="3670151" cy="1729712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8"/>
          <p:cNvSpPr/>
          <p:nvPr/>
        </p:nvSpPr>
        <p:spPr>
          <a:xfrm>
            <a:off x="163500" y="3374275"/>
            <a:ext cx="276600" cy="25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p18"/>
          <p:cNvSpPr/>
          <p:nvPr/>
        </p:nvSpPr>
        <p:spPr>
          <a:xfrm>
            <a:off x="2227100" y="3374275"/>
            <a:ext cx="276600" cy="25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" name="Google Shape;194;p18"/>
          <p:cNvSpPr/>
          <p:nvPr/>
        </p:nvSpPr>
        <p:spPr>
          <a:xfrm>
            <a:off x="1741250" y="4823900"/>
            <a:ext cx="3498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18"/>
          <p:cNvSpPr txBox="1"/>
          <p:nvPr/>
        </p:nvSpPr>
        <p:spPr>
          <a:xfrm>
            <a:off x="3955887" y="4020895"/>
            <a:ext cx="2325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4</a:t>
            </a:r>
            <a:r>
              <a:rPr b="1" lang="en" sz="900"/>
              <a:t>. </a:t>
            </a:r>
            <a:r>
              <a:rPr lang="en" sz="900"/>
              <a:t>The intricate RNA network in the human spliceosome which ‘cuts’ mRNA into different forms of a protein</a:t>
            </a:r>
            <a:endParaRPr sz="900"/>
          </a:p>
        </p:txBody>
      </p:sp>
      <p:sp>
        <p:nvSpPr>
          <p:cNvPr id="196" name="Google Shape;196;p18"/>
          <p:cNvSpPr/>
          <p:nvPr/>
        </p:nvSpPr>
        <p:spPr>
          <a:xfrm>
            <a:off x="4184425" y="938775"/>
            <a:ext cx="276600" cy="25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84620"/>
          </a:srgbClr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"/>
          <p:cNvSpPr txBox="1"/>
          <p:nvPr>
            <p:ph type="title"/>
          </p:nvPr>
        </p:nvSpPr>
        <p:spPr>
          <a:xfrm>
            <a:off x="0" y="467800"/>
            <a:ext cx="9144000" cy="5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I mean</a:t>
            </a:r>
            <a:r>
              <a:rPr lang="en"/>
              <a:t> </a:t>
            </a:r>
            <a:r>
              <a:rPr lang="en">
                <a:solidFill>
                  <a:schemeClr val="accent3"/>
                </a:solidFill>
              </a:rPr>
              <a:t>really groundbreaking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02" name="Google Shape;202;p19"/>
          <p:cNvSpPr/>
          <p:nvPr/>
        </p:nvSpPr>
        <p:spPr>
          <a:xfrm>
            <a:off x="4108225" y="1036325"/>
            <a:ext cx="276600" cy="25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" name="Google Shape;203;p19"/>
          <p:cNvSpPr txBox="1"/>
          <p:nvPr/>
        </p:nvSpPr>
        <p:spPr>
          <a:xfrm>
            <a:off x="0" y="-101600"/>
            <a:ext cx="9144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Structure of the plant plastid-encoded RNA polymerase,</a:t>
            </a:r>
            <a:r>
              <a:rPr i="1" lang="en" sz="1100"/>
              <a:t> Cell</a:t>
            </a:r>
            <a:r>
              <a:rPr lang="en"/>
              <a:t>,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Volume 187, Issue 5</a:t>
            </a:r>
            <a:r>
              <a:rPr lang="en" sz="1100"/>
              <a:t>, p1145-1159.e21, February 29, </a:t>
            </a:r>
            <a:r>
              <a:rPr b="1" lang="en" sz="1100"/>
              <a:t>2024 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“The Chloroplast Transcription Machinery” [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video</a:t>
            </a:r>
            <a:r>
              <a:rPr lang="en" sz="1100"/>
              <a:t>], Webster Lab, John Innes Centre for plant science</a:t>
            </a:r>
            <a:endParaRPr sz="1100"/>
          </a:p>
        </p:txBody>
      </p:sp>
      <p:pic>
        <p:nvPicPr>
          <p:cNvPr descr="In this video we summarise our research into the molecular structure of the chloroplast transcription machinery. &#10;&#10;In plants, many photosynthetic proteins are encoded by genes in the chloroplast genome. The first step in their production is transcription by a unique RNA polymerase known as the plastid-encoded RNA polymerase (PEP). The polymerase is a complex molecular assembly and we sought to understand the roles of each of its components.&#10;&#10;We used cryogenic electron microscopy (cryo-EM) to determine an atomic model of the chloroplast RNA polymerase. Here we describe this model and what it reveals about the molecular basis of chloroplast transcription." id="204" name="Google Shape;204;p19" title="The Chloroplast Transcription Machinery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4700" y="979150"/>
            <a:ext cx="7301657" cy="410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0"/>
          <p:cNvSpPr txBox="1"/>
          <p:nvPr>
            <p:ph type="title"/>
          </p:nvPr>
        </p:nvSpPr>
        <p:spPr>
          <a:xfrm>
            <a:off x="0" y="480450"/>
            <a:ext cx="57939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Electron microscopes</a:t>
            </a:r>
            <a:r>
              <a:rPr lang="en"/>
              <a:t> are </a:t>
            </a:r>
            <a:r>
              <a:rPr lang="en">
                <a:solidFill>
                  <a:schemeClr val="accent3"/>
                </a:solidFill>
              </a:rPr>
              <a:t>expensive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10" name="Google Shape;210;p20"/>
          <p:cNvSpPr txBox="1"/>
          <p:nvPr/>
        </p:nvSpPr>
        <p:spPr>
          <a:xfrm>
            <a:off x="0" y="54150"/>
            <a:ext cx="8957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Cryo TEM | Cryo Transmission Electron Microscopes |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Thermo Fisher Scientific - AU</a:t>
            </a:r>
            <a:r>
              <a:rPr b="1" lang="en" sz="1100"/>
              <a:t> - </a:t>
            </a:r>
            <a:r>
              <a:rPr b="1" lang="en" sz="1100"/>
              <a:t>Accessed</a:t>
            </a:r>
            <a:r>
              <a:rPr b="1" lang="en" sz="1100"/>
              <a:t>: </a:t>
            </a:r>
            <a:r>
              <a:rPr lang="en" sz="1100"/>
              <a:t>20/07/2025</a:t>
            </a:r>
            <a:endParaRPr sz="1100"/>
          </a:p>
        </p:txBody>
      </p:sp>
      <p:pic>
        <p:nvPicPr>
          <p:cNvPr id="211" name="Google Shape;2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62850"/>
            <a:ext cx="3333750" cy="33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5125" y="1262850"/>
            <a:ext cx="3333750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0"/>
          <p:cNvSpPr txBox="1"/>
          <p:nvPr/>
        </p:nvSpPr>
        <p:spPr>
          <a:xfrm>
            <a:off x="574250" y="4508500"/>
            <a:ext cx="233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/>
              <a:t>Tundra </a:t>
            </a:r>
            <a:r>
              <a:rPr lang="en" sz="1800"/>
              <a:t>(~$1M)</a:t>
            </a:r>
            <a:endParaRPr/>
          </a:p>
        </p:txBody>
      </p:sp>
      <p:sp>
        <p:nvSpPr>
          <p:cNvPr id="214" name="Google Shape;214;p20"/>
          <p:cNvSpPr txBox="1"/>
          <p:nvPr/>
        </p:nvSpPr>
        <p:spPr>
          <a:xfrm>
            <a:off x="3313050" y="4508500"/>
            <a:ext cx="268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/>
              <a:t>Glacios 2 </a:t>
            </a:r>
            <a:r>
              <a:rPr lang="en" sz="1800"/>
              <a:t>(~$3M)</a:t>
            </a:r>
            <a:r>
              <a:rPr b="1" lang="en" sz="1800"/>
              <a:t> </a:t>
            </a:r>
            <a:endParaRPr/>
          </a:p>
        </p:txBody>
      </p:sp>
      <p:pic>
        <p:nvPicPr>
          <p:cNvPr id="215" name="Google Shape;215;p20" title="krios5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3900" y="1453688"/>
            <a:ext cx="2952074" cy="295207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0"/>
          <p:cNvSpPr txBox="1"/>
          <p:nvPr/>
        </p:nvSpPr>
        <p:spPr>
          <a:xfrm>
            <a:off x="5927888" y="4508500"/>
            <a:ext cx="268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/>
              <a:t>Krios 5 </a:t>
            </a:r>
            <a:r>
              <a:rPr lang="en" sz="1800"/>
              <a:t>(~$6M)</a:t>
            </a:r>
            <a:r>
              <a:rPr b="1" lang="en" sz="1800"/>
              <a:t> </a:t>
            </a:r>
            <a:endParaRPr/>
          </a:p>
        </p:txBody>
      </p:sp>
      <p:pic>
        <p:nvPicPr>
          <p:cNvPr id="217" name="Google Shape;217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324950" y="2610550"/>
            <a:ext cx="1719000" cy="17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17400" y="2842400"/>
            <a:ext cx="1560100" cy="156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048" y="1226413"/>
            <a:ext cx="2226599" cy="123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325" y="3169750"/>
            <a:ext cx="1161200" cy="156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8800" y="3154173"/>
            <a:ext cx="1901700" cy="1942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4450" y="3143780"/>
            <a:ext cx="1725700" cy="1934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99249" y="556650"/>
            <a:ext cx="1269478" cy="18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73025" y="548790"/>
            <a:ext cx="1725700" cy="1696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18293" y="466150"/>
            <a:ext cx="1725712" cy="18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1"/>
          <p:cNvPicPr preferRelativeResize="0"/>
          <p:nvPr/>
        </p:nvPicPr>
        <p:blipFill rotWithShape="1">
          <a:blip r:embed="rId10">
            <a:alphaModFix/>
          </a:blip>
          <a:srcRect b="0" l="4177" r="0" t="0"/>
          <a:stretch/>
        </p:blipFill>
        <p:spPr>
          <a:xfrm>
            <a:off x="6440751" y="2768950"/>
            <a:ext cx="2169849" cy="169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1"/>
          <p:cNvSpPr txBox="1"/>
          <p:nvPr>
            <p:ph type="title"/>
          </p:nvPr>
        </p:nvSpPr>
        <p:spPr>
          <a:xfrm>
            <a:off x="0" y="480450"/>
            <a:ext cx="4408500" cy="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They’re </a:t>
            </a:r>
            <a:r>
              <a:rPr lang="en">
                <a:solidFill>
                  <a:schemeClr val="dk1"/>
                </a:solidFill>
              </a:rPr>
              <a:t>organised</a:t>
            </a:r>
            <a:r>
              <a:rPr lang="en"/>
              <a:t> I tell you!</a:t>
            </a:r>
            <a:endParaRPr/>
          </a:p>
        </p:txBody>
      </p:sp>
      <p:sp>
        <p:nvSpPr>
          <p:cNvPr id="232" name="Google Shape;232;p21"/>
          <p:cNvSpPr txBox="1"/>
          <p:nvPr/>
        </p:nvSpPr>
        <p:spPr>
          <a:xfrm>
            <a:off x="155650" y="2537775"/>
            <a:ext cx="24066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latin typeface="Raleway SemiBold"/>
                <a:ea typeface="Raleway SemiBold"/>
                <a:cs typeface="Raleway SemiBold"/>
                <a:sym typeface="Raleway SemiBold"/>
                <a:hlinkClick r:id="rId11"/>
              </a:rPr>
              <a:t>SBGrid </a:t>
            </a:r>
            <a:r>
              <a:rPr lang="en" sz="16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(</a:t>
            </a:r>
            <a:r>
              <a:rPr b="1" lang="en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2000</a:t>
            </a:r>
            <a:r>
              <a:rPr lang="en" sz="16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)</a:t>
            </a:r>
            <a:endParaRPr sz="1600">
              <a:solidFill>
                <a:schemeClr val="accen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233" name="Google Shape;233;p21"/>
          <p:cNvSpPr txBox="1"/>
          <p:nvPr/>
        </p:nvSpPr>
        <p:spPr>
          <a:xfrm>
            <a:off x="50175" y="4689900"/>
            <a:ext cx="21699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latin typeface="Raleway SemiBold"/>
                <a:ea typeface="Raleway SemiBold"/>
                <a:cs typeface="Raleway SemiBold"/>
                <a:sym typeface="Raleway SemiBold"/>
                <a:hlinkClick r:id="rId12"/>
              </a:rPr>
              <a:t>cryoNET </a:t>
            </a:r>
            <a:r>
              <a:rPr lang="en" sz="16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(</a:t>
            </a:r>
            <a:r>
              <a:rPr b="1" lang="en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2018</a:t>
            </a:r>
            <a:r>
              <a:rPr lang="en" sz="16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)</a:t>
            </a:r>
            <a:endParaRPr sz="1600">
              <a:solidFill>
                <a:schemeClr val="accen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234" name="Google Shape;234;p21"/>
          <p:cNvSpPr txBox="1"/>
          <p:nvPr/>
        </p:nvSpPr>
        <p:spPr>
          <a:xfrm>
            <a:off x="50175" y="3067575"/>
            <a:ext cx="1051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latin typeface="Raleway SemiBold"/>
                <a:ea typeface="Raleway SemiBold"/>
                <a:cs typeface="Raleway SemiBold"/>
                <a:sym typeface="Raleway SemiBold"/>
                <a:hlinkClick r:id="rId13"/>
              </a:rPr>
              <a:t>PReSTO</a:t>
            </a:r>
            <a:r>
              <a:rPr lang="en" sz="16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endParaRPr sz="1600">
              <a:solidFill>
                <a:schemeClr val="accen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(</a:t>
            </a:r>
            <a:r>
              <a:rPr b="1" lang="en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r>
              <a:rPr lang="en" sz="16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)</a:t>
            </a:r>
            <a:endParaRPr sz="1600">
              <a:solidFill>
                <a:schemeClr val="accen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235" name="Google Shape;235;p21"/>
          <p:cNvSpPr txBox="1"/>
          <p:nvPr/>
        </p:nvSpPr>
        <p:spPr>
          <a:xfrm>
            <a:off x="3871625" y="3207503"/>
            <a:ext cx="22266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latin typeface="Raleway SemiBold"/>
                <a:ea typeface="Raleway SemiBold"/>
                <a:cs typeface="Raleway SemiBold"/>
                <a:sym typeface="Raleway SemiBold"/>
                <a:hlinkClick r:id="rId14"/>
              </a:rPr>
              <a:t>BINDS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latin typeface="Raleway SemiBold"/>
                <a:ea typeface="Raleway SemiBold"/>
                <a:cs typeface="Raleway SemiBold"/>
                <a:sym typeface="Raleway SemiBold"/>
                <a:hlinkClick r:id="rId15"/>
              </a:rPr>
              <a:t>CryoEM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latin typeface="Raleway SemiBold"/>
                <a:ea typeface="Raleway SemiBold"/>
                <a:cs typeface="Raleway SemiBold"/>
                <a:sym typeface="Raleway SemiBold"/>
                <a:hlinkClick r:id="rId16"/>
              </a:rPr>
              <a:t>network</a:t>
            </a:r>
            <a:r>
              <a:rPr lang="en" sz="16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endParaRPr sz="1600">
              <a:solidFill>
                <a:schemeClr val="accen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(</a:t>
            </a:r>
            <a:r>
              <a:rPr b="1" lang="en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2018</a:t>
            </a:r>
            <a:r>
              <a:rPr lang="en" sz="16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)</a:t>
            </a:r>
            <a:endParaRPr sz="1600">
              <a:solidFill>
                <a:schemeClr val="accen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236" name="Google Shape;236;p21"/>
          <p:cNvSpPr txBox="1"/>
          <p:nvPr/>
        </p:nvSpPr>
        <p:spPr>
          <a:xfrm>
            <a:off x="5760000" y="4366800"/>
            <a:ext cx="34602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latin typeface="Raleway SemiBold"/>
                <a:ea typeface="Raleway SemiBold"/>
                <a:cs typeface="Raleway SemiBold"/>
                <a:sym typeface="Raleway SemiBold"/>
                <a:hlinkClick r:id="rId17"/>
              </a:rPr>
              <a:t>Beijing Frontier Research Centre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latin typeface="Raleway SemiBold"/>
                <a:ea typeface="Raleway SemiBold"/>
                <a:cs typeface="Raleway SemiBold"/>
                <a:sym typeface="Raleway SemiBold"/>
                <a:hlinkClick r:id="rId18"/>
              </a:rPr>
              <a:t> for Biological Structure</a:t>
            </a:r>
            <a:r>
              <a:rPr lang="en" sz="1600"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r>
              <a:rPr lang="en" sz="16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(</a:t>
            </a:r>
            <a:r>
              <a:rPr b="1" lang="en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2007</a:t>
            </a:r>
            <a:r>
              <a:rPr lang="en" sz="16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)</a:t>
            </a:r>
            <a:endParaRPr sz="1600">
              <a:solidFill>
                <a:schemeClr val="accen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237" name="Google Shape;237;p21"/>
          <p:cNvSpPr txBox="1"/>
          <p:nvPr/>
        </p:nvSpPr>
        <p:spPr>
          <a:xfrm>
            <a:off x="2438525" y="2393613"/>
            <a:ext cx="31107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latin typeface="Raleway SemiBold"/>
                <a:ea typeface="Raleway SemiBold"/>
                <a:cs typeface="Raleway SemiBold"/>
                <a:sym typeface="Raleway SemiBold"/>
                <a:hlinkClick r:id="rId19"/>
              </a:rPr>
              <a:t>electron Bio-Imaging Centre Diamond light source</a:t>
            </a:r>
            <a:r>
              <a:rPr lang="en" sz="16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(</a:t>
            </a:r>
            <a:r>
              <a:rPr b="1" lang="en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2018</a:t>
            </a:r>
            <a:r>
              <a:rPr lang="en" sz="16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)</a:t>
            </a:r>
            <a:endParaRPr sz="1600">
              <a:solidFill>
                <a:schemeClr val="accen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238" name="Google Shape;238;p21"/>
          <p:cNvSpPr txBox="1"/>
          <p:nvPr/>
        </p:nvSpPr>
        <p:spPr>
          <a:xfrm>
            <a:off x="0" y="54150"/>
            <a:ext cx="8957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CryoEM Service Centers, a working list, </a:t>
            </a:r>
            <a:r>
              <a:rPr lang="en" sz="1100" u="sng">
                <a:solidFill>
                  <a:schemeClr val="hlink"/>
                </a:solidFill>
                <a:hlinkClick r:id="rId20"/>
              </a:rPr>
              <a:t>Pacific Northwest CryoEM Centre</a:t>
            </a:r>
            <a:r>
              <a:rPr lang="en" sz="1100"/>
              <a:t>, 16th July </a:t>
            </a:r>
            <a:r>
              <a:rPr b="1" lang="en" sz="1100"/>
              <a:t>(2021) - Updated: </a:t>
            </a:r>
            <a:r>
              <a:rPr lang="en" sz="1100"/>
              <a:t>05/07/2025</a:t>
            </a:r>
            <a:endParaRPr sz="1100"/>
          </a:p>
        </p:txBody>
      </p:sp>
      <p:sp>
        <p:nvSpPr>
          <p:cNvPr id="239" name="Google Shape;239;p21"/>
          <p:cNvSpPr txBox="1"/>
          <p:nvPr/>
        </p:nvSpPr>
        <p:spPr>
          <a:xfrm>
            <a:off x="5222575" y="2284437"/>
            <a:ext cx="2226600" cy="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latin typeface="Raleway SemiBold"/>
                <a:ea typeface="Raleway SemiBold"/>
                <a:cs typeface="Raleway SemiBold"/>
                <a:sym typeface="Raleway SemiBold"/>
                <a:hlinkClick r:id="rId21"/>
              </a:rPr>
              <a:t>National Electron Cryo-Microscopy Facility</a:t>
            </a:r>
            <a:r>
              <a:rPr lang="en" sz="16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(</a:t>
            </a:r>
            <a:r>
              <a:rPr b="1" lang="en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2017</a:t>
            </a:r>
            <a:r>
              <a:rPr lang="en" sz="16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)</a:t>
            </a:r>
            <a:endParaRPr sz="1600">
              <a:solidFill>
                <a:schemeClr val="accen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240" name="Google Shape;240;p21"/>
          <p:cNvSpPr txBox="1"/>
          <p:nvPr/>
        </p:nvSpPr>
        <p:spPr>
          <a:xfrm>
            <a:off x="7320275" y="2342325"/>
            <a:ext cx="17256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latin typeface="Raleway SemiBold"/>
                <a:ea typeface="Raleway SemiBold"/>
                <a:cs typeface="Raleway SemiBold"/>
                <a:sym typeface="Raleway SemiBold"/>
                <a:hlinkClick r:id="rId22"/>
              </a:rPr>
              <a:t>LNNano </a:t>
            </a:r>
            <a:r>
              <a:rPr lang="en" sz="16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(</a:t>
            </a:r>
            <a:r>
              <a:rPr b="1" lang="en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2018</a:t>
            </a:r>
            <a:r>
              <a:rPr lang="en" sz="16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)</a:t>
            </a:r>
            <a:endParaRPr sz="1600">
              <a:solidFill>
                <a:schemeClr val="accen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241" name="Google Shape;241;p21"/>
          <p:cNvSpPr txBox="1"/>
          <p:nvPr/>
        </p:nvSpPr>
        <p:spPr>
          <a:xfrm>
            <a:off x="1726450" y="3143775"/>
            <a:ext cx="19017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latin typeface="Raleway SemiBold"/>
                <a:ea typeface="Raleway SemiBold"/>
                <a:cs typeface="Raleway SemiBold"/>
                <a:sym typeface="Raleway SemiBold"/>
                <a:hlinkClick r:id="rId23"/>
              </a:rPr>
              <a:t>iNEXT-Discovery </a:t>
            </a:r>
            <a:endParaRPr sz="1600">
              <a:solidFill>
                <a:schemeClr val="accen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(</a:t>
            </a:r>
            <a:r>
              <a:rPr b="1" lang="en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2020</a:t>
            </a:r>
            <a:r>
              <a:rPr lang="en" sz="16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)</a:t>
            </a:r>
            <a:endParaRPr sz="1600">
              <a:solidFill>
                <a:schemeClr val="accen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